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96.png" ContentType="image/png"/>
  <Override PartName="/ppt/media/image95.png" ContentType="image/png"/>
  <Override PartName="/ppt/media/image94.png" ContentType="image/png"/>
  <Override PartName="/ppt/media/image93.png" ContentType="image/png"/>
  <Override PartName="/ppt/media/image92.png" ContentType="image/png"/>
  <Override PartName="/ppt/media/image90.png" ContentType="image/png"/>
  <Override PartName="/ppt/media/image82.png" ContentType="image/png"/>
  <Override PartName="/ppt/media/image81.png" ContentType="image/png"/>
  <Override PartName="/ppt/media/image5.png" ContentType="image/png"/>
  <Override PartName="/ppt/media/image60.png" ContentType="image/png"/>
  <Override PartName="/ppt/media/image85.png" ContentType="image/png"/>
  <Override PartName="/ppt/media/image4.png" ContentType="image/png"/>
  <Override PartName="/ppt/media/image84.png" ContentType="image/png"/>
  <Override PartName="/ppt/media/image3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34.png" ContentType="image/png"/>
  <Override PartName="/ppt/media/image80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55.png" ContentType="image/png"/>
  <Override PartName="/ppt/media/image91.jpeg" ContentType="image/jpeg"/>
  <Override PartName="/ppt/media/image29.png" ContentType="image/png"/>
  <Override PartName="/ppt/media/image86.jpeg" ContentType="image/jpe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79.jpeg" ContentType="image/jpe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10.png" ContentType="image/png"/>
  <Override PartName="/ppt/media/image76.jpeg" ContentType="image/jpeg"/>
  <Override PartName="/ppt/media/image20.png" ContentType="image/png"/>
  <Override PartName="/ppt/media/image77.jpeg" ContentType="image/jpeg"/>
  <Override PartName="/ppt/media/image30.png" ContentType="image/png"/>
  <Override PartName="/ppt/media/image78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s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s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z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á</a:t>
            </a:r>
            <a:r>
              <a:rPr b="0" lang="es-ES" sz="4400" spc="-1" strike="noStrike">
                <a:latin typeface="Arial"/>
              </a:rPr>
              <a:t>g</a:t>
            </a:r>
            <a:r>
              <a:rPr b="0" lang="es-ES" sz="4400" spc="-1" strike="noStrike">
                <a:latin typeface="Arial"/>
              </a:rPr>
              <a:t>i</a:t>
            </a:r>
            <a:r>
              <a:rPr b="0" lang="es-ES" sz="4400" spc="-1" strike="noStrike">
                <a:latin typeface="Arial"/>
              </a:rPr>
              <a:t>n</a:t>
            </a:r>
            <a:r>
              <a:rPr b="0" lang="es-ES" sz="4400" spc="-1" strike="noStrike">
                <a:latin typeface="Arial"/>
              </a:rPr>
              <a:t>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</a:t>
            </a:r>
            <a:r>
              <a:rPr b="0" lang="es-ES" sz="2000" spc="-1" strike="noStrike">
                <a:latin typeface="Arial"/>
              </a:rPr>
              <a:t>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66397DE-32A2-4DDE-8BB2-6B41F2FAD9B5}" type="slidenum">
              <a:rPr b="0" lang="es-ES" sz="1400" spc="-1" strike="noStrike">
                <a:latin typeface="Times New Roman"/>
              </a:rPr>
              <a:t>1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6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40760" cy="19872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2200" cy="42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1546920" cy="33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Particle Detectors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2200" cy="42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2200" cy="42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jpeg"/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3560" cy="159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2. Particle detectors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-41760" y="77760"/>
            <a:ext cx="42148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108000" y="78588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of light on free electrons (if 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photon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&gt;&gt;E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binding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a binded electron is considered free)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80000" y="2382480"/>
            <a:ext cx="4083120" cy="200664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006800" y="3276000"/>
            <a:ext cx="4054320" cy="142560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4168800" y="1692000"/>
            <a:ext cx="4540320" cy="1311120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59400" y="471384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0 the initial photon gives all its energy to the outgoing photon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backwards the outgoing electron has maximum energy 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And the outgoing photon minimum energy but it cannot get completely absorbed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-41760" y="77760"/>
            <a:ext cx="60148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edges and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108000" y="78588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can never give all its energy to the electron producing the so called “edges”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is given by the Klein-Nishina formula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288000" y="3000960"/>
            <a:ext cx="4775040" cy="347616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4972320" y="3149280"/>
            <a:ext cx="3741120" cy="34419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216360" y="2114640"/>
            <a:ext cx="8492760" cy="72648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4"/>
          <a:stretch/>
        </p:blipFill>
        <p:spPr>
          <a:xfrm>
            <a:off x="6552000" y="1368000"/>
            <a:ext cx="1293120" cy="898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-41760" y="77760"/>
            <a:ext cx="65908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108000" y="78588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interacts with the field of a nucleus or electron and makes a pair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cannot take place in the vacuum because of energy-momentum conservation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1090440" y="1744200"/>
            <a:ext cx="2326680" cy="149292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5112000" y="1800000"/>
            <a:ext cx="2301120" cy="142848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576000" y="3375720"/>
            <a:ext cx="38854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 nucleus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4464000" y="3375720"/>
            <a:ext cx="38854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an electron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95760" y="378504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also frequently known as “photon conversion”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is a “threshold effect”: the photon energy has to be enough to generate 2 electrons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70" name="Formula 6"/>
              <p:cNvSpPr txBox="1"/>
              <p:nvPr/>
            </p:nvSpPr>
            <p:spPr>
              <a:xfrm>
                <a:off x="2506320" y="5228640"/>
                <a:ext cx="2333880" cy="34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γ</m:t>
                        </m:r>
                      </m:sub>
                    </m:sSub>
                    <m:r>
                      <m:t xml:space="preserve">&gt;</m:t>
                    </m:r>
                    <m:r>
                      <m:t xml:space="preserve">2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f>
                          <m:fPr>
                            <m:type m:val="lin"/>
                          </m:fPr>
                          <m:num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71" name="Formula 7"/>
              <p:cNvSpPr txBox="1"/>
              <p:nvPr/>
            </p:nvSpPr>
            <p:spPr>
              <a:xfrm>
                <a:off x="5112000" y="5086080"/>
                <a:ext cx="1074960" cy="70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N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1368000" y="2016000"/>
            <a:ext cx="5853600" cy="445176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-41760" y="77760"/>
            <a:ext cx="65908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08000" y="78588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of pair production rises one the threshold has been reached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Three different regions: “low”, “medium” and “high” (saturation) energy regimes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227520" y="6192000"/>
            <a:ext cx="2577960" cy="47268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4191480" y="5328000"/>
            <a:ext cx="2646000" cy="50148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4"/>
          <a:stretch/>
        </p:blipFill>
        <p:spPr>
          <a:xfrm>
            <a:off x="7416000" y="3024000"/>
            <a:ext cx="1545480" cy="57348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5"/>
          <a:stretch/>
        </p:blipFill>
        <p:spPr>
          <a:xfrm>
            <a:off x="252000" y="5636520"/>
            <a:ext cx="1293480" cy="58896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6"/>
          <a:stretch/>
        </p:blipFill>
        <p:spPr>
          <a:xfrm>
            <a:off x="4238280" y="4872960"/>
            <a:ext cx="1123200" cy="59652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80" name="Formula 3"/>
              <p:cNvSpPr txBox="1"/>
              <p:nvPr/>
            </p:nvSpPr>
            <p:spPr>
              <a:xfrm>
                <a:off x="7476840" y="2800080"/>
                <a:ext cx="717120" cy="357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ε</m:t>
                    </m:r>
                    <m:r>
                      <m:t xml:space="preserve">→</m:t>
                    </m:r>
                    <m:r>
                      <m:t xml:space="preserve">∞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81" name="CustomShape 4"/>
          <p:cNvSpPr/>
          <p:nvPr/>
        </p:nvSpPr>
        <p:spPr>
          <a:xfrm>
            <a:off x="7416000" y="2405520"/>
            <a:ext cx="11494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Saturation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2" name="Line 5"/>
          <p:cNvSpPr/>
          <p:nvPr/>
        </p:nvSpPr>
        <p:spPr>
          <a:xfrm flipH="1" flipV="1">
            <a:off x="6768000" y="2304000"/>
            <a:ext cx="684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6"/>
          <p:cNvSpPr/>
          <p:nvPr/>
        </p:nvSpPr>
        <p:spPr>
          <a:xfrm>
            <a:off x="5364000" y="4961520"/>
            <a:ext cx="11494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Medium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4" name="Line 7"/>
          <p:cNvSpPr/>
          <p:nvPr/>
        </p:nvSpPr>
        <p:spPr>
          <a:xfrm flipH="1" flipV="1">
            <a:off x="5040000" y="3744000"/>
            <a:ext cx="432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8"/>
          <p:cNvSpPr/>
          <p:nvPr/>
        </p:nvSpPr>
        <p:spPr>
          <a:xfrm>
            <a:off x="288000" y="5321520"/>
            <a:ext cx="11494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Low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6" name="Line 9"/>
          <p:cNvSpPr/>
          <p:nvPr/>
        </p:nvSpPr>
        <p:spPr>
          <a:xfrm flipV="1">
            <a:off x="720000" y="5400000"/>
            <a:ext cx="1872000" cy="7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" descr=""/>
          <p:cNvPicPr/>
          <p:nvPr/>
        </p:nvPicPr>
        <p:blipFill>
          <a:blip r:embed="rId7"/>
          <a:stretch/>
        </p:blipFill>
        <p:spPr>
          <a:xfrm>
            <a:off x="435960" y="2448000"/>
            <a:ext cx="785520" cy="5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-41760" y="77760"/>
            <a:ext cx="47192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total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08000" y="78588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Photoelectric effect dominates at low, Compton at medium and pair production at high 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Compton dominates for low Z materials (photoelectric and pair production increase with Z)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Other processes not treated here: Raylaigh scattering, photo nuclear interactions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308160" y="2520000"/>
            <a:ext cx="3685320" cy="315972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3760560" y="2543040"/>
            <a:ext cx="5200920" cy="325044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1836000" y="3174840"/>
            <a:ext cx="11494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1116000" y="4110840"/>
            <a:ext cx="11494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Compton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94" name="CustomShape 5"/>
          <p:cNvSpPr/>
          <p:nvPr/>
        </p:nvSpPr>
        <p:spPr>
          <a:xfrm>
            <a:off x="3060000" y="4003200"/>
            <a:ext cx="60948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Pairs</a:t>
            </a:r>
            <a:endParaRPr b="0" lang="es-E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-41760" y="77760"/>
            <a:ext cx="73832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Hadron collisions and interaction lenghts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3564000" y="2132640"/>
            <a:ext cx="1653480" cy="58536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108000" y="78588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total cross section for very high energy hadrons is expressed as: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inelastic part of the total cross-section is susceptible to induce hadron showers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Two mean lenghts are introduced to deal with this kind of interactions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collision length: </a:t>
            </a:r>
            <a:endParaRPr b="0" lang="es-ES" sz="1800" spc="-1" strike="noStrike">
              <a:latin typeface="Arial"/>
            </a:endParaRPr>
          </a:p>
          <a:p>
            <a:pPr lvl="2" marL="648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 nuclear interaction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interaction length:</a:t>
            </a:r>
            <a:endParaRPr b="0" lang="es-ES" sz="1800" spc="-1" strike="noStrike">
              <a:latin typeface="Arial"/>
            </a:endParaRPr>
          </a:p>
          <a:p>
            <a:pPr lvl="2" marL="648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an inelastic nuclear interacion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8" name="Formula 3"/>
              <p:cNvSpPr txBox="1"/>
              <p:nvPr/>
            </p:nvSpPr>
            <p:spPr>
              <a:xfrm>
                <a:off x="6786000" y="1060560"/>
                <a:ext cx="1995480" cy="23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T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elastic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inelastic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3647520" y="2952000"/>
            <a:ext cx="1785960" cy="53136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144000" y="3849480"/>
            <a:ext cx="8709480" cy="259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-41760" y="77760"/>
            <a:ext cx="43592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08000" y="78588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Neutrons interact via the “strong interaction” with nuclei (short range force ~ 10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-13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cm)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Classification of neutrons: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Cold or ultracold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&lt; 0.025 eV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Thermal or slow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~ 0.025 eV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Intermediate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0.025 eV – 0.1 MeV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Fast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0.1 MeV – 10-20 MeV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energy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 20 MeV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5256000" y="1800000"/>
            <a:ext cx="141480" cy="1869480"/>
          </a:xfrm>
          <a:custGeom>
            <a:avLst/>
            <a:gdLst/>
            <a:ahLst/>
            <a:rect l="l" t="t" r="r" b="b"/>
            <a:pathLst>
              <a:path w="402" h="5202">
                <a:moveTo>
                  <a:pt x="0" y="0"/>
                </a:moveTo>
                <a:cubicBezTo>
                  <a:pt x="100" y="0"/>
                  <a:pt x="200" y="216"/>
                  <a:pt x="200" y="433"/>
                </a:cubicBezTo>
                <a:lnTo>
                  <a:pt x="200" y="2167"/>
                </a:lnTo>
                <a:cubicBezTo>
                  <a:pt x="200" y="2383"/>
                  <a:pt x="300" y="2600"/>
                  <a:pt x="401" y="2600"/>
                </a:cubicBezTo>
                <a:cubicBezTo>
                  <a:pt x="300" y="2600"/>
                  <a:pt x="200" y="2817"/>
                  <a:pt x="200" y="3033"/>
                </a:cubicBezTo>
                <a:lnTo>
                  <a:pt x="200" y="4767"/>
                </a:lnTo>
                <a:cubicBezTo>
                  <a:pt x="200" y="4984"/>
                  <a:pt x="100" y="5201"/>
                  <a:pt x="0" y="52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4"/>
          <p:cNvSpPr/>
          <p:nvPr/>
        </p:nvSpPr>
        <p:spPr>
          <a:xfrm>
            <a:off x="5616000" y="1826280"/>
            <a:ext cx="3239280" cy="145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1" lang="es-ES" sz="1500" spc="-1" strike="noStrike" u="sng">
                <a:solidFill>
                  <a:srgbClr val="ce181e"/>
                </a:solidFill>
                <a:uFillTx/>
                <a:latin typeface="Arial"/>
                <a:ea typeface="DejaVu Sans"/>
              </a:rPr>
              <a:t>Low-moderate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Scattering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Absorption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Fission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1080000" y="4725720"/>
            <a:ext cx="2949480" cy="77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1" lang="es-ES" sz="1500" spc="-1" strike="noStrike" u="sng">
                <a:solidFill>
                  <a:srgbClr val="ce181e"/>
                </a:solidFill>
                <a:uFillTx/>
                <a:latin typeface="Arial"/>
                <a:ea typeface="DejaVu Sans"/>
              </a:rPr>
              <a:t>High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Hadron shower production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 rot="5400000">
            <a:off x="2198520" y="2697120"/>
            <a:ext cx="141480" cy="3381480"/>
          </a:xfrm>
          <a:custGeom>
            <a:avLst/>
            <a:gdLst/>
            <a:ahLst/>
            <a:rect l="l" t="t" r="r" b="b"/>
            <a:pathLst>
              <a:path w="402" h="9402">
                <a:moveTo>
                  <a:pt x="0" y="0"/>
                </a:moveTo>
                <a:cubicBezTo>
                  <a:pt x="100" y="0"/>
                  <a:pt x="200" y="391"/>
                  <a:pt x="200" y="783"/>
                </a:cubicBezTo>
                <a:lnTo>
                  <a:pt x="200" y="3917"/>
                </a:lnTo>
                <a:cubicBezTo>
                  <a:pt x="200" y="4308"/>
                  <a:pt x="300" y="4700"/>
                  <a:pt x="401" y="4700"/>
                </a:cubicBezTo>
                <a:cubicBezTo>
                  <a:pt x="300" y="4700"/>
                  <a:pt x="200" y="5092"/>
                  <a:pt x="200" y="5483"/>
                </a:cubicBezTo>
                <a:lnTo>
                  <a:pt x="200" y="8617"/>
                </a:lnTo>
                <a:cubicBezTo>
                  <a:pt x="200" y="9009"/>
                  <a:pt x="100" y="9401"/>
                  <a:pt x="0" y="94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-41760" y="77760"/>
            <a:ext cx="79592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108000" y="78588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with nuclei (important for moderation):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neutron changes energy and the nucleus gets in an excited state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Absorption and nuclear reactions (the neutron is absorbed and a nuclear reaction takes place)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Low A-Z transitions (typically emission of a proton, alpha particle, or neutrons)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1"/>
          <a:stretch/>
        </p:blipFill>
        <p:spPr>
          <a:xfrm>
            <a:off x="3393360" y="2592000"/>
            <a:ext cx="2220120" cy="1730880"/>
          </a:xfrm>
          <a:prstGeom prst="rect">
            <a:avLst/>
          </a:prstGeom>
          <a:ln>
            <a:noFill/>
          </a:ln>
        </p:spPr>
      </p:pic>
      <p:sp>
        <p:nvSpPr>
          <p:cNvPr id="210" name="CustomShape 3"/>
          <p:cNvSpPr/>
          <p:nvPr/>
        </p:nvSpPr>
        <p:spPr>
          <a:xfrm>
            <a:off x="138600" y="415584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Fission process: the nucleus is splitted in two and more neutrons are produced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A-Z transitions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Importan for chain reactions in nuclear reactors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2"/>
          <a:stretch/>
        </p:blipFill>
        <p:spPr>
          <a:xfrm>
            <a:off x="5292000" y="933480"/>
            <a:ext cx="2013480" cy="38268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>
            <a:off x="2808000" y="5706720"/>
            <a:ext cx="3381480" cy="48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-41760" y="77760"/>
            <a:ext cx="82472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cross sections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08000" y="78588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cross-section goes like ~ 1/v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with 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the velocity of the neutron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On top of this effect there are the absorption resonances characteristic of every nucleus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468000" y="1908000"/>
            <a:ext cx="3122280" cy="460548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4232160" y="2443680"/>
            <a:ext cx="4296960" cy="390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-41760" y="77760"/>
            <a:ext cx="32090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Hadron showers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08000" y="78588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incident hadron produces a chain of reactions through inelastic interactions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Producing pions, low energy photons, low energy neutrons, neutrinos, photons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Produces a shower of particles with two different components: electromagnetic and hadronic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9" name="Picture 3" descr=""/>
          <p:cNvPicPr/>
          <p:nvPr/>
        </p:nvPicPr>
        <p:blipFill>
          <a:blip r:embed="rId1"/>
          <a:srcRect l="0" t="0" r="0" b="9625"/>
          <a:stretch/>
        </p:blipFill>
        <p:spPr>
          <a:xfrm>
            <a:off x="1368000" y="2304000"/>
            <a:ext cx="5866560" cy="2202480"/>
          </a:xfrm>
          <a:prstGeom prst="rect">
            <a:avLst/>
          </a:prstGeom>
          <a:ln>
            <a:noFill/>
          </a:ln>
        </p:spPr>
      </p:pic>
      <p:pic>
        <p:nvPicPr>
          <p:cNvPr id="220" name="Picture 17" descr=""/>
          <p:cNvPicPr/>
          <p:nvPr/>
        </p:nvPicPr>
        <p:blipFill>
          <a:blip r:embed="rId2"/>
          <a:srcRect l="0" t="0" r="0" b="32451"/>
          <a:stretch/>
        </p:blipFill>
        <p:spPr>
          <a:xfrm>
            <a:off x="1944000" y="4507200"/>
            <a:ext cx="4342680" cy="1990080"/>
          </a:xfrm>
          <a:prstGeom prst="rect">
            <a:avLst/>
          </a:prstGeom>
          <a:ln w="9360">
            <a:solidFill>
              <a:srgbClr val="00000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6240" y="77760"/>
            <a:ext cx="25822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Introduction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80000" y="713880"/>
            <a:ext cx="9232200" cy="45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 Physics experiments and applications require some kind of device able to:</a:t>
            </a:r>
            <a:endParaRPr b="0" lang="es-ES" sz="1800" spc="-1" strike="noStrike">
              <a:latin typeface="Arial"/>
            </a:endParaRPr>
          </a:p>
          <a:p>
            <a:pPr lvl="1" marL="432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Identify when/if a particle is passing through it</a:t>
            </a:r>
            <a:endParaRPr b="0" lang="es-ES" sz="1800" spc="-1" strike="noStrike">
              <a:latin typeface="Arial"/>
            </a:endParaRPr>
          </a:p>
          <a:p>
            <a:pPr lvl="1" marL="432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one or several properties of the particle (energy, momentum, charge, spin, etc.)</a:t>
            </a:r>
            <a:endParaRPr b="0" lang="es-ES" sz="1800" spc="-1" strike="noStrike">
              <a:latin typeface="Arial"/>
            </a:endParaRPr>
          </a:p>
          <a:p>
            <a:pPr lvl="1" marL="432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Possibly identify the type of particle   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Devices with these functionalities are called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“Particle Detectors”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Most particle detectors are logically composed by two parts:</a:t>
            </a:r>
            <a:endParaRPr b="0" lang="es-ES" sz="1800" spc="-1" strike="noStrike">
              <a:latin typeface="Arial"/>
            </a:endParaRPr>
          </a:p>
          <a:p>
            <a:pPr lvl="1" marL="432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Active material: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volume where the particle interacts with the detector producing “signal”</a:t>
            </a:r>
            <a:endParaRPr b="0" lang="es-ES" sz="1800" spc="-1" strike="noStrike">
              <a:latin typeface="Arial"/>
            </a:endParaRPr>
          </a:p>
          <a:p>
            <a:pPr lvl="1" marL="432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Collection mechanism: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system able to detect and possibly reconstruct the signal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676160" y="4154760"/>
            <a:ext cx="5391720" cy="2154600"/>
          </a:xfrm>
          <a:prstGeom prst="rect">
            <a:avLst/>
          </a:prstGeom>
          <a:ln w="36720"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365760" y="6217920"/>
            <a:ext cx="1642680" cy="3330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Active material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2" name="Line 4"/>
          <p:cNvSpPr/>
          <p:nvPr/>
        </p:nvSpPr>
        <p:spPr>
          <a:xfrm flipV="1">
            <a:off x="1737360" y="5760720"/>
            <a:ext cx="822960" cy="4572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5"/>
          <p:cNvSpPr/>
          <p:nvPr/>
        </p:nvSpPr>
        <p:spPr>
          <a:xfrm>
            <a:off x="7390440" y="5004000"/>
            <a:ext cx="1390680" cy="5763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Collection mechanism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4" name="Line 6"/>
          <p:cNvSpPr/>
          <p:nvPr/>
        </p:nvSpPr>
        <p:spPr>
          <a:xfrm flipH="1">
            <a:off x="6552000" y="5292000"/>
            <a:ext cx="799560" cy="360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-41760" y="77760"/>
            <a:ext cx="57268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Charged particle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80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suffer a wide variety of different 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1944000" y="1584000"/>
            <a:ext cx="5147280" cy="413928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Ionization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Bremsstrahlung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Multiple scattering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Cherenkov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Transition Radiation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Nuclear Interactions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-77760" y="77760"/>
            <a:ext cx="90032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80000" y="713880"/>
            <a:ext cx="9232200" cy="11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charged particle interacts, giving energy, with the electron of an atom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is dominant for heavy charged particles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pa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2505960" y="1872000"/>
            <a:ext cx="5049360" cy="326196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1332000" y="1899360"/>
            <a:ext cx="11714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Ionization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1332360" y="3339720"/>
            <a:ext cx="11714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Excitation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66960" y="5085720"/>
            <a:ext cx="9232200" cy="11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Inelastic collisions on the nucleus are much less frequent (because the mass is much higher)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particle loses a bit of energy and its direction remains mostly unchanged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-77760" y="77760"/>
            <a:ext cx="90032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-36000" y="713880"/>
            <a:ext cx="9232200" cy="11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avarage energy loss of a particle due to ionization is given by the Bethe &amp; Bloch Formula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formula is valid for particles with a mass much higher than the electrons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1186200" y="1872720"/>
            <a:ext cx="6407640" cy="64512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576000" y="2808000"/>
            <a:ext cx="7779240" cy="235980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-45360" y="5014080"/>
            <a:ext cx="9232200" cy="11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maximum energy transfer takes place in head-on or knock-on collisions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5" name="Formula 4"/>
              <p:cNvSpPr txBox="1"/>
              <p:nvPr/>
            </p:nvSpPr>
            <p:spPr>
              <a:xfrm>
                <a:off x="2917800" y="5635800"/>
                <a:ext cx="3011760" cy="738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W</m:t>
                        </m:r>
                      </m:e>
                      <m:sub>
                        <m:r>
                          <m:t xml:space="preserve">max</m:t>
                        </m:r>
                      </m:sub>
                    </m:sSub>
                    <m:r>
                      <m:t xml:space="preserve">=</m:t>
                    </m:r>
                    <m:sSubSup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a</m:t>
                        </m:r>
                      </m:sub>
                      <m:sup>
                        <m:r>
                          <m:t xml:space="preserve">max</m:t>
                        </m:r>
                      </m:sup>
                    </m:sSubSup>
                    <m:r>
                      <m:t xml:space="preserve">−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2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e</m:t>
                            </m:r>
                          </m:sub>
                        </m:sSub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fPr>
                                    <m:type m:val="lin"/>
                                  </m:fPr>
                                  <m:num>
                                    <m:sSub>
                                      <m:e>
                                        <m:r>
                                          <m:t xml:space="preserve">E</m:t>
                                        </m:r>
                                      </m:e>
                                      <m:sub>
                                        <m:r>
                                          <m:t xml:space="preserve">CM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-77760" y="77760"/>
            <a:ext cx="6627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Shell and Density effect corrections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-36000" y="713880"/>
            <a:ext cx="9232200" cy="11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 term accounts for the fact that the electron is not at rest in the atom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is a small correction only relevant at low energies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binding energy of the electron is taken into account the energy loss is reduced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“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δ” term or “density effect” → accounts for the polarization induced by the particle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atoms get polarized due to the charge of the particle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energy loss is reduced because of the shielding of the electric field 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It depends on the particle speed and on the matter densitiy 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This process is relevant at high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2117520" y="4629240"/>
            <a:ext cx="4338360" cy="180540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4345200" y="4074480"/>
            <a:ext cx="4455000" cy="447840"/>
          </a:xfrm>
          <a:prstGeom prst="rect">
            <a:avLst/>
          </a:prstGeom>
          <a:ln>
            <a:noFill/>
          </a:ln>
        </p:spPr>
      </p:pic>
      <p:sp>
        <p:nvSpPr>
          <p:cNvPr id="240" name="CustomShape 3"/>
          <p:cNvSpPr/>
          <p:nvPr/>
        </p:nvSpPr>
        <p:spPr>
          <a:xfrm>
            <a:off x="8136000" y="3816000"/>
            <a:ext cx="645840" cy="1005840"/>
          </a:xfrm>
          <a:prstGeom prst="rect">
            <a:avLst/>
          </a:prstGeom>
          <a:noFill/>
          <a:ln w="1908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927360" y="3528000"/>
            <a:ext cx="3102480" cy="297864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-77760" y="77760"/>
            <a:ext cx="7995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Stopping power or mean specific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108000" y="713880"/>
            <a:ext cx="923220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is usually given in the form of the stopping power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4" name="Formula 3"/>
              <p:cNvSpPr txBox="1"/>
              <p:nvPr/>
            </p:nvSpPr>
            <p:spPr>
              <a:xfrm>
                <a:off x="6624000" y="936000"/>
                <a:ext cx="1286640" cy="303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ρ</m:t>
                            </m:r>
                            <m:r>
                              <m:t xml:space="preserve">dx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245" name="" descr=""/>
          <p:cNvPicPr/>
          <p:nvPr/>
        </p:nvPicPr>
        <p:blipFill>
          <a:blip r:embed="rId2"/>
          <a:stretch/>
        </p:blipFill>
        <p:spPr>
          <a:xfrm>
            <a:off x="4248000" y="1728000"/>
            <a:ext cx="4785120" cy="4893840"/>
          </a:xfrm>
          <a:prstGeom prst="rect">
            <a:avLst/>
          </a:prstGeom>
          <a:ln>
            <a:noFill/>
          </a:ln>
        </p:spPr>
      </p:pic>
      <p:sp>
        <p:nvSpPr>
          <p:cNvPr id="246" name="CustomShape 4"/>
          <p:cNvSpPr/>
          <p:nvPr/>
        </p:nvSpPr>
        <p:spPr>
          <a:xfrm>
            <a:off x="123120" y="1202760"/>
            <a:ext cx="923220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dependency on the material is almost removed since Z/A ~ 0.5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low energy the term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dominates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At high energy →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	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logarithmic term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There is a minimum of ionization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MIP → Minimum Ionizaing Particle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7" name="Formula 5"/>
              <p:cNvSpPr txBox="1"/>
              <p:nvPr/>
            </p:nvSpPr>
            <p:spPr>
              <a:xfrm>
                <a:off x="4212000" y="3261600"/>
                <a:ext cx="429120" cy="19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8" name="Formula 6"/>
              <p:cNvSpPr txBox="1"/>
              <p:nvPr/>
            </p:nvSpPr>
            <p:spPr>
              <a:xfrm>
                <a:off x="5544000" y="3094200"/>
                <a:ext cx="519840" cy="323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9" name="Formula 7"/>
              <p:cNvSpPr txBox="1"/>
              <p:nvPr/>
            </p:nvSpPr>
            <p:spPr>
              <a:xfrm>
                <a:off x="7632000" y="2880000"/>
                <a:ext cx="635040" cy="288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ln</m:t>
                    </m:r>
                    <m:r>
                      <m:t xml:space="preserve">β</m:t>
                    </m:r>
                    <m:r>
                      <m:t xml:space="preserve">γ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77760" y="77760"/>
            <a:ext cx="7563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of dE/dx for particle identification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108000" y="7138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can be used to identify particles if the momentum is measured independently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Indeed with the momentum known the Bethe Bloch formula can be used to measure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With the momentum and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known the mass of the particle can be extracted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1329480" y="2160000"/>
            <a:ext cx="6942240" cy="438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5760" y="77760"/>
            <a:ext cx="7563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Bremsstrahlung. Mean radiative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108000" y="7138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accelerated or decelerated charged particle emits electromagnetic radiation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takes place when the particle is accelerated in the field of a nucleous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particularly relevant for electrons and positrons due to their small mass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5396400" y="2268000"/>
            <a:ext cx="3169440" cy="156924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5443200" y="3960000"/>
            <a:ext cx="3626640" cy="229284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tretch/>
        </p:blipFill>
        <p:spPr>
          <a:xfrm>
            <a:off x="559440" y="2304000"/>
            <a:ext cx="4550400" cy="105480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4"/>
          <a:stretch/>
        </p:blipFill>
        <p:spPr>
          <a:xfrm>
            <a:off x="324000" y="4644000"/>
            <a:ext cx="2359800" cy="42624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5"/>
          <a:stretch/>
        </p:blipFill>
        <p:spPr>
          <a:xfrm>
            <a:off x="288000" y="4165200"/>
            <a:ext cx="3669840" cy="47664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6"/>
          <a:stretch/>
        </p:blipFill>
        <p:spPr>
          <a:xfrm>
            <a:off x="288000" y="3711600"/>
            <a:ext cx="3597840" cy="42624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7"/>
          <a:stretch/>
        </p:blipFill>
        <p:spPr>
          <a:xfrm>
            <a:off x="298800" y="5113080"/>
            <a:ext cx="3695040" cy="37944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1224000" y="3384000"/>
            <a:ext cx="1725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For electrons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1044000" y="5544000"/>
            <a:ext cx="2877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For other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8"/>
          <a:stretch/>
        </p:blipFill>
        <p:spPr>
          <a:xfrm>
            <a:off x="792000" y="5904000"/>
            <a:ext cx="2889720" cy="671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-5760" y="77760"/>
            <a:ext cx="8571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Comparison of Bremsstrahlung vs. ionization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108000" y="7138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ionization increases with the log of energy and linear with Z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Brem increases linearly with energy and linear with Z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in which the two stopping powers equal each other is called the critical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173160" y="2363760"/>
            <a:ext cx="4864680" cy="235008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5070600" y="2412000"/>
            <a:ext cx="3855240" cy="142632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/>
        </p:blipFill>
        <p:spPr>
          <a:xfrm>
            <a:off x="5040000" y="3708000"/>
            <a:ext cx="4101840" cy="947880"/>
          </a:xfrm>
          <a:prstGeom prst="rect">
            <a:avLst/>
          </a:prstGeom>
          <a:ln>
            <a:noFill/>
          </a:ln>
        </p:spPr>
      </p:pic>
      <p:sp>
        <p:nvSpPr>
          <p:cNvPr id="270" name="CustomShape 3"/>
          <p:cNvSpPr/>
          <p:nvPr/>
        </p:nvSpPr>
        <p:spPr>
          <a:xfrm>
            <a:off x="95040" y="471024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other particles the critical energy scales according to the square of the mass ratio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1" name="Formula 4"/>
              <p:cNvSpPr txBox="1"/>
              <p:nvPr/>
            </p:nvSpPr>
            <p:spPr>
              <a:xfrm>
                <a:off x="2952000" y="5552640"/>
                <a:ext cx="2664360" cy="349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Pa</m:t>
                        </m:r>
                      </m:e>
                    </m:d>
                    <m:r>
                      <m:t xml:space="preserve">∝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Pa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e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e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-5760" y="77760"/>
            <a:ext cx="8571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Radiation length X</a:t>
            </a:r>
            <a:r>
              <a:rPr b="0" lang="es-ES" sz="3200" spc="-1" strike="noStrike" baseline="-33000">
                <a:solidFill>
                  <a:srgbClr val="000000"/>
                </a:solidFill>
                <a:latin typeface="Times New Roman"/>
                <a:ea typeface="DejaVu Sans"/>
              </a:rPr>
              <a:t>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108000" y="7138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high energy particles most of the energy loss comes from Bremsstrahlung radiation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length is defined as the length in which a particle has radiated 1/e of its energy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4" name="Formula 3"/>
              <p:cNvSpPr txBox="1"/>
              <p:nvPr/>
            </p:nvSpPr>
            <p:spPr>
              <a:xfrm>
                <a:off x="1998000" y="1993320"/>
                <a:ext cx="2031840" cy="492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r>
                          <m:t xml:space="preserve">dx</m:t>
                        </m:r>
                      </m:den>
                    </m:f>
                    <m:r>
                      <m:t xml:space="preserve">=</m:t>
                    </m:r>
                    <m:sSub>
                      <m:e>
                        <m:r>
                          <m:t xml:space="preserve">NE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5" name="Formula 4"/>
              <p:cNvSpPr txBox="1"/>
              <p:nvPr/>
            </p:nvSpPr>
            <p:spPr>
              <a:xfrm>
                <a:off x="5178240" y="1885320"/>
                <a:ext cx="1047960" cy="596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6" name="CustomShape 5"/>
          <p:cNvSpPr/>
          <p:nvPr/>
        </p:nvSpPr>
        <p:spPr>
          <a:xfrm>
            <a:off x="78480" y="259704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specific radiation length is also defined to reduce the dependency with the material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7" name="Formula 6"/>
              <p:cNvSpPr txBox="1"/>
              <p:nvPr/>
            </p:nvSpPr>
            <p:spPr>
              <a:xfrm>
                <a:off x="3414240" y="3361680"/>
                <a:ext cx="1797840" cy="515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ρ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ρ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8" name="CustomShape 7"/>
          <p:cNvSpPr/>
          <p:nvPr/>
        </p:nvSpPr>
        <p:spPr>
          <a:xfrm>
            <a:off x="46440" y="38062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specific radiation length can be estimated for pure elements approximately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9" name="Formula 8"/>
              <p:cNvSpPr txBox="1"/>
              <p:nvPr/>
            </p:nvSpPr>
            <p:spPr>
              <a:xfrm>
                <a:off x="2916000" y="4524480"/>
                <a:ext cx="2716200" cy="673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716.4</m:t>
                        </m:r>
                        <m:sSup>
                          <m:e>
                            <m:r>
                              <m:t xml:space="preserve">gcm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A</m:t>
                        </m:r>
                      </m:num>
                      <m:den>
                        <m:r>
                          <m:t xml:space="preserve">Z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Z</m:t>
                            </m:r>
                            <m:r>
                              <m:t xml:space="preserve">+</m:t>
                            </m:r>
                            <m:r>
                              <m:t xml:space="preserve">1</m:t>
                            </m:r>
                          </m:e>
                        </m:d>
                        <m:r>
                          <m:t xml:space="preserve">ln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287</m:t>
                                </m:r>
                              </m:num>
                              <m:den>
                                <m:rad>
                                  <m:radPr>
                                    <m:degHide m:val="1"/>
                                  </m:radPr>
                                  <m:deg/>
                                  <m:e>
                                    <m:r>
                                      <m:t xml:space="preserve">Z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80" name="CustomShape 9"/>
          <p:cNvSpPr/>
          <p:nvPr/>
        </p:nvSpPr>
        <p:spPr>
          <a:xfrm>
            <a:off x="109080" y="5231520"/>
            <a:ext cx="9232200" cy="67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material composed of many different elements: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1" name="Formula 10"/>
              <p:cNvSpPr txBox="1"/>
              <p:nvPr/>
            </p:nvSpPr>
            <p:spPr>
              <a:xfrm>
                <a:off x="1728000" y="5868000"/>
                <a:ext cx="1599840" cy="632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82" name="CustomShape 11"/>
          <p:cNvSpPr/>
          <p:nvPr/>
        </p:nvSpPr>
        <p:spPr>
          <a:xfrm>
            <a:off x="3744000" y="5976000"/>
            <a:ext cx="518220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Where w</a:t>
            </a:r>
            <a:r>
              <a:rPr b="0" lang="es-ES" sz="1600" spc="-1" strike="noStrike" baseline="-33000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the fraction in mass of the element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-5760" y="77760"/>
            <a:ext cx="8571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energy loss per unit length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52280" y="1252440"/>
            <a:ext cx="8701920" cy="4761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6240" y="77760"/>
            <a:ext cx="33148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detector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80000" y="713880"/>
            <a:ext cx="9232200" cy="45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There is a large variety of detectors according to the type of particle and the technology used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828000" y="1383840"/>
            <a:ext cx="7670160" cy="512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-5760" y="77760"/>
            <a:ext cx="8571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Elastic scattering with nuclei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08000" y="7138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charged particle traversing a medium is deflected many times mainly by small angles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Each deflection is due mainly to the Coulombian interaction of the particle and a nucleous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Energy transferred to the nucleous is small and neglected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19880" y="201060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single collision is described by Rutherford’s formula (ignores spin and screening effects)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4894200" y="2742840"/>
            <a:ext cx="3888000" cy="1935360"/>
          </a:xfrm>
          <a:prstGeom prst="rect">
            <a:avLst/>
          </a:prstGeom>
          <a:ln>
            <a:noFill/>
          </a:ln>
        </p:spPr>
      </p:pic>
      <p:sp>
        <p:nvSpPr>
          <p:cNvPr id="289" name="CustomShape 4"/>
          <p:cNvSpPr/>
          <p:nvPr/>
        </p:nvSpPr>
        <p:spPr>
          <a:xfrm>
            <a:off x="136800" y="476784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multiple scattering typically many collisions take place during the trajectory 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particle follows a zig-zag trajectory of statistical nature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global deflection angle given by Moliere’s scattering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648000" y="3168000"/>
            <a:ext cx="3569760" cy="106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-5760" y="77760"/>
            <a:ext cx="8571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Multiple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08000" y="7138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multiple scattering produces a global angular deflection and an orthogonal displacement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136800" y="426384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small deflection angles the distributions of deflections are approximately Gaussian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1152000" y="1240200"/>
            <a:ext cx="6465960" cy="30060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295" name="Formula 4"/>
              <p:cNvSpPr txBox="1"/>
              <p:nvPr/>
            </p:nvSpPr>
            <p:spPr>
              <a:xfrm>
                <a:off x="504000" y="5256000"/>
                <a:ext cx="4314600" cy="687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θ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13.6</m:t>
                        </m:r>
                        <m:r>
                          <m:t xml:space="preserve">MeV</m:t>
                        </m:r>
                      </m:num>
                      <m:den>
                        <m:r>
                          <m:t xml:space="preserve">β</m:t>
                        </m:r>
                        <m:r>
                          <m:t xml:space="preserve">p</m:t>
                        </m:r>
                      </m:den>
                    </m:f>
                    <m:r>
                      <m:t xml:space="preserve">z</m:t>
                    </m:r>
                    <m:rad>
                      <m:radPr>
                        <m:degHide m:val="1"/>
                      </m:radPr>
                      <m:deg/>
                      <m:e>
                        <m:f>
                          <m:num>
                            <m:r>
                              <m:t xml:space="preserve">x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rad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0.038</m:t>
                        </m:r>
                        <m:f>
                          <m:num>
                            <m:r>
                              <m:t xml:space="preserve">t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6" name="Formula 5"/>
              <p:cNvSpPr txBox="1"/>
              <p:nvPr/>
            </p:nvSpPr>
            <p:spPr>
              <a:xfrm>
                <a:off x="4135680" y="3477600"/>
                <a:ext cx="70200" cy="167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7" name="Formula 6"/>
              <p:cNvSpPr txBox="1"/>
              <p:nvPr/>
            </p:nvSpPr>
            <p:spPr>
              <a:xfrm>
                <a:off x="5688000" y="5256000"/>
                <a:ext cx="2260440" cy="66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y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x</m:t>
                        </m:r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θ</m:t>
                                </m:r>
                              </m:e>
                              <m:sub>
                                <m:r>
                                  <m:t xml:space="preserve">plane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3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98" name="CustomShape 7"/>
          <p:cNvSpPr/>
          <p:nvPr/>
        </p:nvSpPr>
        <p:spPr>
          <a:xfrm>
            <a:off x="1080000" y="4068000"/>
            <a:ext cx="6768000" cy="28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-5760" y="77760"/>
            <a:ext cx="8571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108000" y="7138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Radiation emitted by a charged particle when it travels faster than light inside a medium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6480" y="1439280"/>
            <a:ext cx="3499920" cy="208692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2"/>
          <a:stretch/>
        </p:blipFill>
        <p:spPr>
          <a:xfrm>
            <a:off x="3482280" y="1434960"/>
            <a:ext cx="3499920" cy="2086920"/>
          </a:xfrm>
          <a:prstGeom prst="rect">
            <a:avLst/>
          </a:prstGeom>
          <a:ln>
            <a:noFill/>
          </a:ln>
        </p:spPr>
      </p:pic>
      <p:sp>
        <p:nvSpPr>
          <p:cNvPr id="303" name="CustomShape 3"/>
          <p:cNvSpPr/>
          <p:nvPr/>
        </p:nvSpPr>
        <p:spPr>
          <a:xfrm>
            <a:off x="147600" y="343512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particle electric field polarizes the medium while going throught it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v &gt; c/n the light is emitted coherently in a cone behind the particle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3"/>
          <a:stretch/>
        </p:blipFill>
        <p:spPr>
          <a:xfrm>
            <a:off x="1620000" y="4464000"/>
            <a:ext cx="2641320" cy="204444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4"/>
          <a:stretch/>
        </p:blipFill>
        <p:spPr>
          <a:xfrm>
            <a:off x="4968000" y="4428000"/>
            <a:ext cx="3022200" cy="218952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5"/>
          <a:stretch/>
        </p:blipFill>
        <p:spPr>
          <a:xfrm>
            <a:off x="5998320" y="1418040"/>
            <a:ext cx="3143880" cy="210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-5760" y="77760"/>
            <a:ext cx="8571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108000" y="7138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emitted per unit of length path and unit of wave length is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559440" y="1440000"/>
            <a:ext cx="4550760" cy="1188360"/>
          </a:xfrm>
          <a:prstGeom prst="rect">
            <a:avLst/>
          </a:prstGeom>
          <a:ln>
            <a:noFill/>
          </a:ln>
        </p:spPr>
      </p:pic>
      <p:sp>
        <p:nvSpPr>
          <p:cNvPr id="310" name="CustomShape 3"/>
          <p:cNvSpPr/>
          <p:nvPr/>
        </p:nvSpPr>
        <p:spPr>
          <a:xfrm>
            <a:off x="119520" y="242712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per unit path length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673560" y="3036600"/>
            <a:ext cx="4436640" cy="1245600"/>
          </a:xfrm>
          <a:prstGeom prst="rect">
            <a:avLst/>
          </a:prstGeom>
          <a:ln>
            <a:noFill/>
          </a:ln>
        </p:spPr>
      </p:pic>
      <p:sp>
        <p:nvSpPr>
          <p:cNvPr id="312" name="CustomShape 4"/>
          <p:cNvSpPr/>
          <p:nvPr/>
        </p:nvSpPr>
        <p:spPr>
          <a:xfrm>
            <a:off x="144720" y="399636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Assuming n is constant over the wavelength region detected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>
            <a:off x="448200" y="4578120"/>
            <a:ext cx="4122000" cy="103608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4"/>
          <a:stretch/>
        </p:blipFill>
        <p:spPr>
          <a:xfrm>
            <a:off x="5217840" y="4692600"/>
            <a:ext cx="3636360" cy="921600"/>
          </a:xfrm>
          <a:prstGeom prst="rect">
            <a:avLst/>
          </a:prstGeom>
          <a:ln>
            <a:noFill/>
          </a:ln>
        </p:spPr>
      </p:pic>
      <p:sp>
        <p:nvSpPr>
          <p:cNvPr id="315" name="CustomShape 5"/>
          <p:cNvSpPr/>
          <p:nvPr/>
        </p:nvSpPr>
        <p:spPr>
          <a:xfrm>
            <a:off x="6696000" y="4392000"/>
            <a:ext cx="15796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λ=350-500nm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16" name="Line 6"/>
          <p:cNvSpPr/>
          <p:nvPr/>
        </p:nvSpPr>
        <p:spPr>
          <a:xfrm>
            <a:off x="4392000" y="5112000"/>
            <a:ext cx="82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7"/>
          <p:cNvSpPr/>
          <p:nvPr/>
        </p:nvSpPr>
        <p:spPr>
          <a:xfrm>
            <a:off x="174240" y="56026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Loss of energy due to Cherenkov radiation is very small compared to ionization and much weaker than scintillation output so it is usually neglected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5"/>
          <a:stretch/>
        </p:blipFill>
        <p:spPr>
          <a:xfrm>
            <a:off x="4942800" y="1440000"/>
            <a:ext cx="4019400" cy="262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-5760" y="77760"/>
            <a:ext cx="8571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Transition radiation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108000" y="7138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relativistic charged particle crosses a boundary between two materials with different dielectric properties, radiation is emitted, mostly in the form of X-rays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appears because the electric field generated by the particle is different at both sides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1634760" y="2269440"/>
            <a:ext cx="5635440" cy="248076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87480" y="496260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is emitted in a cone with cos(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θ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=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γ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-5760" y="77760"/>
            <a:ext cx="634032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detectors: the ideal detector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108000" y="965880"/>
            <a:ext cx="9232200" cy="50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Our ideal particle detector should have the following good properties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Good particle identification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Precise measurement of the energy and/or the momentum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Precise measurement of the trajectory of the particle 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Coverage of the full solid angle (hermeticity)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But from a practical and experimental point of view it should also: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Be able to take data at a high rate of particles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Cope with high particle densities (many particles at the same time)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Survive high radiation doses (so they can be installed in colliders, for instance)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Survive for a few years of operation (~years) without (little) intervention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Cheap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-5760" y="77760"/>
            <a:ext cx="893232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Photographic techniques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108000" y="965880"/>
            <a:ext cx="9232200" cy="50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ionize the atoms along their trajectory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Ions can act as seeds for the following processes: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Condensation in super saturated gases (Wilson chamber)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Buble formation in super heated liquids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Electrical discharge or plasma formation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Ions can also be made visible chemically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Photographic emulsion targets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27" name="Picture 60" descr=""/>
          <p:cNvPicPr/>
          <p:nvPr/>
        </p:nvPicPr>
        <p:blipFill>
          <a:blip r:embed="rId1"/>
          <a:stretch/>
        </p:blipFill>
        <p:spPr>
          <a:xfrm>
            <a:off x="6228000" y="761760"/>
            <a:ext cx="2914560" cy="973080"/>
          </a:xfrm>
          <a:prstGeom prst="rect">
            <a:avLst/>
          </a:prstGeom>
          <a:ln>
            <a:noFill/>
          </a:ln>
        </p:spPr>
      </p:pic>
      <p:pic>
        <p:nvPicPr>
          <p:cNvPr id="328" name="Picture 62" descr=""/>
          <p:cNvPicPr/>
          <p:nvPr/>
        </p:nvPicPr>
        <p:blipFill>
          <a:blip r:embed="rId2"/>
          <a:stretch/>
        </p:blipFill>
        <p:spPr>
          <a:xfrm>
            <a:off x="6228000" y="1872000"/>
            <a:ext cx="2912400" cy="2158560"/>
          </a:xfrm>
          <a:prstGeom prst="rect">
            <a:avLst/>
          </a:prstGeom>
          <a:ln>
            <a:noFill/>
          </a:ln>
        </p:spPr>
      </p:pic>
      <p:pic>
        <p:nvPicPr>
          <p:cNvPr id="329" name="Picture 63" descr=""/>
          <p:cNvPicPr/>
          <p:nvPr/>
        </p:nvPicPr>
        <p:blipFill>
          <a:blip r:embed="rId3"/>
          <a:stretch/>
        </p:blipFill>
        <p:spPr>
          <a:xfrm>
            <a:off x="6215760" y="4140000"/>
            <a:ext cx="2957400" cy="2374560"/>
          </a:xfrm>
          <a:prstGeom prst="rect">
            <a:avLst/>
          </a:prstGeom>
          <a:ln>
            <a:noFill/>
          </a:ln>
        </p:spPr>
      </p:pic>
      <p:pic>
        <p:nvPicPr>
          <p:cNvPr id="330" name="Picture 61" descr=""/>
          <p:cNvPicPr/>
          <p:nvPr/>
        </p:nvPicPr>
        <p:blipFill>
          <a:blip r:embed="rId4"/>
          <a:stretch/>
        </p:blipFill>
        <p:spPr>
          <a:xfrm>
            <a:off x="465840" y="4615200"/>
            <a:ext cx="5310000" cy="186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-5760" y="77760"/>
            <a:ext cx="785376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Electric based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108000" y="677880"/>
            <a:ext cx="9232200" cy="50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charge produced by the ionization can be collected electrically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charge generated is conducted and collected using electric fields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requirements are the following: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active material should be not conducting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 should be a mechanishm to transport the charge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One family of these detectors are the gas/liquid based: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Insulting gas or liquid between anode and cathode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Sometimes with very low conductivity solids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Proportional chambers, drift tube chambers, etc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Another family are sillicon based detectors: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Active material is made of semiconductor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Usually a reversely polarized p-n junction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CCDs, strip detectors, LGADs, etc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333" name="Group 3"/>
          <p:cNvGrpSpPr/>
          <p:nvPr/>
        </p:nvGrpSpPr>
        <p:grpSpPr>
          <a:xfrm>
            <a:off x="5580000" y="1260000"/>
            <a:ext cx="3192480" cy="2635560"/>
            <a:chOff x="5580000" y="1260000"/>
            <a:chExt cx="3192480" cy="2635560"/>
          </a:xfrm>
        </p:grpSpPr>
        <p:sp>
          <p:nvSpPr>
            <p:cNvPr id="334" name="CustomShape 4"/>
            <p:cNvSpPr/>
            <p:nvPr/>
          </p:nvSpPr>
          <p:spPr>
            <a:xfrm>
              <a:off x="6036120" y="2138400"/>
              <a:ext cx="2736360" cy="72000"/>
            </a:xfrm>
            <a:prstGeom prst="rect">
              <a:avLst/>
            </a:prstGeom>
            <a:solidFill>
              <a:srgbClr val="00cc99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CustomShape 5"/>
            <p:cNvSpPr/>
            <p:nvPr/>
          </p:nvSpPr>
          <p:spPr>
            <a:xfrm>
              <a:off x="6036120" y="3163680"/>
              <a:ext cx="2736360" cy="71280"/>
            </a:xfrm>
            <a:prstGeom prst="rect">
              <a:avLst/>
            </a:prstGeom>
            <a:solidFill>
              <a:srgbClr val="00cc99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Line 6"/>
            <p:cNvSpPr/>
            <p:nvPr/>
          </p:nvSpPr>
          <p:spPr>
            <a:xfrm>
              <a:off x="7926480" y="3236760"/>
              <a:ext cx="260640" cy="65880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Line 7"/>
            <p:cNvSpPr/>
            <p:nvPr/>
          </p:nvSpPr>
          <p:spPr>
            <a:xfrm>
              <a:off x="7535520" y="2211840"/>
              <a:ext cx="260280" cy="7318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Line 8"/>
            <p:cNvSpPr/>
            <p:nvPr/>
          </p:nvSpPr>
          <p:spPr>
            <a:xfrm>
              <a:off x="7209360" y="1260000"/>
              <a:ext cx="260640" cy="732240"/>
            </a:xfrm>
            <a:prstGeom prst="line">
              <a:avLst/>
            </a:prstGeom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9"/>
            <p:cNvSpPr/>
            <p:nvPr/>
          </p:nvSpPr>
          <p:spPr>
            <a:xfrm>
              <a:off x="7600680" y="2285280"/>
              <a:ext cx="63360" cy="7128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10"/>
            <p:cNvSpPr/>
            <p:nvPr/>
          </p:nvSpPr>
          <p:spPr>
            <a:xfrm>
              <a:off x="7470360" y="2285280"/>
              <a:ext cx="63360" cy="7128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11"/>
            <p:cNvSpPr/>
            <p:nvPr/>
          </p:nvSpPr>
          <p:spPr>
            <a:xfrm>
              <a:off x="7665840" y="2358000"/>
              <a:ext cx="63360" cy="7164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12"/>
            <p:cNvSpPr/>
            <p:nvPr/>
          </p:nvSpPr>
          <p:spPr>
            <a:xfrm>
              <a:off x="7535520" y="2358000"/>
              <a:ext cx="63360" cy="7164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13"/>
            <p:cNvSpPr/>
            <p:nvPr/>
          </p:nvSpPr>
          <p:spPr>
            <a:xfrm>
              <a:off x="7535520" y="2577600"/>
              <a:ext cx="63360" cy="7200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14"/>
            <p:cNvSpPr/>
            <p:nvPr/>
          </p:nvSpPr>
          <p:spPr>
            <a:xfrm>
              <a:off x="7665840" y="2724480"/>
              <a:ext cx="63360" cy="7128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15"/>
            <p:cNvSpPr/>
            <p:nvPr/>
          </p:nvSpPr>
          <p:spPr>
            <a:xfrm>
              <a:off x="7665840" y="2504520"/>
              <a:ext cx="63360" cy="7164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16"/>
            <p:cNvSpPr/>
            <p:nvPr/>
          </p:nvSpPr>
          <p:spPr>
            <a:xfrm>
              <a:off x="7796160" y="2651400"/>
              <a:ext cx="63720" cy="7164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17"/>
            <p:cNvSpPr/>
            <p:nvPr/>
          </p:nvSpPr>
          <p:spPr>
            <a:xfrm>
              <a:off x="7665840" y="2577600"/>
              <a:ext cx="63360" cy="7200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18"/>
            <p:cNvSpPr/>
            <p:nvPr/>
          </p:nvSpPr>
          <p:spPr>
            <a:xfrm>
              <a:off x="7535520" y="2431440"/>
              <a:ext cx="63360" cy="7164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19"/>
            <p:cNvSpPr/>
            <p:nvPr/>
          </p:nvSpPr>
          <p:spPr>
            <a:xfrm>
              <a:off x="7796160" y="2724480"/>
              <a:ext cx="63720" cy="712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20"/>
            <p:cNvSpPr/>
            <p:nvPr/>
          </p:nvSpPr>
          <p:spPr>
            <a:xfrm>
              <a:off x="7731000" y="2577600"/>
              <a:ext cx="63360" cy="7200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21"/>
            <p:cNvSpPr/>
            <p:nvPr/>
          </p:nvSpPr>
          <p:spPr>
            <a:xfrm>
              <a:off x="7600680" y="2431440"/>
              <a:ext cx="63360" cy="7164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22"/>
            <p:cNvSpPr/>
            <p:nvPr/>
          </p:nvSpPr>
          <p:spPr>
            <a:xfrm>
              <a:off x="7470360" y="2211840"/>
              <a:ext cx="63360" cy="7164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23"/>
            <p:cNvSpPr/>
            <p:nvPr/>
          </p:nvSpPr>
          <p:spPr>
            <a:xfrm>
              <a:off x="7600680" y="2651400"/>
              <a:ext cx="63360" cy="7164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24"/>
            <p:cNvSpPr/>
            <p:nvPr/>
          </p:nvSpPr>
          <p:spPr>
            <a:xfrm>
              <a:off x="7600680" y="2285280"/>
              <a:ext cx="63360" cy="712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CustomShape 25"/>
            <p:cNvSpPr/>
            <p:nvPr/>
          </p:nvSpPr>
          <p:spPr>
            <a:xfrm>
              <a:off x="7731000" y="2870640"/>
              <a:ext cx="63360" cy="7164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26"/>
            <p:cNvSpPr/>
            <p:nvPr/>
          </p:nvSpPr>
          <p:spPr>
            <a:xfrm>
              <a:off x="7665840" y="2797560"/>
              <a:ext cx="63360" cy="7164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27"/>
            <p:cNvSpPr/>
            <p:nvPr/>
          </p:nvSpPr>
          <p:spPr>
            <a:xfrm>
              <a:off x="5580000" y="2431440"/>
              <a:ext cx="32436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4560">
                <a:lnSpc>
                  <a:spcPct val="100000"/>
                </a:lnSpc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58" name="Line 28"/>
            <p:cNvSpPr/>
            <p:nvPr/>
          </p:nvSpPr>
          <p:spPr>
            <a:xfrm>
              <a:off x="6036120" y="2211840"/>
              <a:ext cx="360" cy="951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29"/>
            <p:cNvSpPr/>
            <p:nvPr/>
          </p:nvSpPr>
          <p:spPr>
            <a:xfrm>
              <a:off x="5915160" y="2724480"/>
              <a:ext cx="47196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0" name="CustomShape 30"/>
            <p:cNvSpPr/>
            <p:nvPr/>
          </p:nvSpPr>
          <p:spPr>
            <a:xfrm>
              <a:off x="6370560" y="1553040"/>
              <a:ext cx="5299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1" name="CustomShape 31"/>
            <p:cNvSpPr/>
            <p:nvPr/>
          </p:nvSpPr>
          <p:spPr>
            <a:xfrm>
              <a:off x="6630840" y="1479600"/>
              <a:ext cx="5299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2" name="CustomShape 32"/>
            <p:cNvSpPr/>
            <p:nvPr/>
          </p:nvSpPr>
          <p:spPr>
            <a:xfrm>
              <a:off x="6109560" y="1626120"/>
              <a:ext cx="5299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3" name="CustomShape 33"/>
            <p:cNvSpPr/>
            <p:nvPr/>
          </p:nvSpPr>
          <p:spPr>
            <a:xfrm>
              <a:off x="5914080" y="1699200"/>
              <a:ext cx="52992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4" name="CustomShape 34"/>
            <p:cNvSpPr/>
            <p:nvPr/>
          </p:nvSpPr>
          <p:spPr>
            <a:xfrm>
              <a:off x="6175440" y="2651400"/>
              <a:ext cx="47196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5" name="CustomShape 35"/>
            <p:cNvSpPr/>
            <p:nvPr/>
          </p:nvSpPr>
          <p:spPr>
            <a:xfrm>
              <a:off x="6501960" y="2577600"/>
              <a:ext cx="47196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6" name="CustomShape 36"/>
            <p:cNvSpPr/>
            <p:nvPr/>
          </p:nvSpPr>
          <p:spPr>
            <a:xfrm>
              <a:off x="6762600" y="2504520"/>
              <a:ext cx="47196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</p:grpSp>
      <p:pic>
        <p:nvPicPr>
          <p:cNvPr id="367" name="Picture 2" descr=""/>
          <p:cNvPicPr/>
          <p:nvPr/>
        </p:nvPicPr>
        <p:blipFill>
          <a:blip r:embed="rId1"/>
          <a:srcRect l="0" t="4184" r="5614" b="0"/>
          <a:stretch/>
        </p:blipFill>
        <p:spPr>
          <a:xfrm>
            <a:off x="5688000" y="3583440"/>
            <a:ext cx="3382560" cy="297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-5760" y="77760"/>
            <a:ext cx="785232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Multiwire Proportional Chamber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108000" y="677880"/>
            <a:ext cx="9232200" cy="97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Electrons/ions drift along field lines (ions drift to the cathode and electrons to the wire)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70" name="Picture 18" descr=""/>
          <p:cNvPicPr/>
          <p:nvPr/>
        </p:nvPicPr>
        <p:blipFill>
          <a:blip r:embed="rId1"/>
          <a:stretch/>
        </p:blipFill>
        <p:spPr>
          <a:xfrm>
            <a:off x="540000" y="1322280"/>
            <a:ext cx="3563280" cy="1557000"/>
          </a:xfrm>
          <a:prstGeom prst="rect">
            <a:avLst/>
          </a:prstGeom>
          <a:ln>
            <a:noFill/>
          </a:ln>
        </p:spPr>
      </p:pic>
      <p:pic>
        <p:nvPicPr>
          <p:cNvPr id="371" name="Picture 3" descr=""/>
          <p:cNvPicPr/>
          <p:nvPr/>
        </p:nvPicPr>
        <p:blipFill>
          <a:blip r:embed="rId2"/>
          <a:stretch/>
        </p:blipFill>
        <p:spPr>
          <a:xfrm>
            <a:off x="4398840" y="1343160"/>
            <a:ext cx="4528440" cy="3048120"/>
          </a:xfrm>
          <a:prstGeom prst="rect">
            <a:avLst/>
          </a:prstGeom>
          <a:ln>
            <a:noFill/>
          </a:ln>
        </p:spPr>
      </p:pic>
      <p:sp>
        <p:nvSpPr>
          <p:cNvPr id="372" name="CustomShape 3"/>
          <p:cNvSpPr/>
          <p:nvPr/>
        </p:nvSpPr>
        <p:spPr>
          <a:xfrm>
            <a:off x="119160" y="4352760"/>
            <a:ext cx="9232200" cy="97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These devices are sensitive to only one coordinate → usually stacked with 90º rotations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all the charge is collected in one wire the resolution is determined by the wire spacing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 sharing among wires → better resolution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73" name="Formula 4"/>
              <p:cNvSpPr txBox="1"/>
              <p:nvPr/>
            </p:nvSpPr>
            <p:spPr>
              <a:xfrm>
                <a:off x="5760000" y="5400000"/>
                <a:ext cx="1218240" cy="804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d</m:t>
                        </m:r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rPr>
                                <m:lit/>
                                <m:nor/>
                              </m:rPr>
                              <m:t xml:space="preserve">12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  <p:grpSp>
        <p:nvGrpSpPr>
          <p:cNvPr id="374" name="Group 5"/>
          <p:cNvGrpSpPr/>
          <p:nvPr/>
        </p:nvGrpSpPr>
        <p:grpSpPr>
          <a:xfrm>
            <a:off x="7056000" y="5352840"/>
            <a:ext cx="1295640" cy="910440"/>
            <a:chOff x="7056000" y="5352840"/>
            <a:chExt cx="1295640" cy="910440"/>
          </a:xfrm>
        </p:grpSpPr>
        <p:sp>
          <p:nvSpPr>
            <p:cNvPr id="375" name="CustomShape 6"/>
            <p:cNvSpPr/>
            <p:nvPr/>
          </p:nvSpPr>
          <p:spPr>
            <a:xfrm>
              <a:off x="7560360" y="5407560"/>
              <a:ext cx="286200" cy="392400"/>
            </a:xfrm>
            <a:prstGeom prst="rect">
              <a:avLst/>
            </a:prstGeom>
            <a:solidFill>
              <a:srgbClr val="ffff00"/>
            </a:solidFill>
            <a:ln w="9360">
              <a:solidFill>
                <a:srgbClr val="80808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Line 7"/>
            <p:cNvSpPr/>
            <p:nvPr/>
          </p:nvSpPr>
          <p:spPr>
            <a:xfrm>
              <a:off x="7056000" y="5801040"/>
              <a:ext cx="1295640" cy="360"/>
            </a:xfrm>
            <a:prstGeom prst="line">
              <a:avLst/>
            </a:prstGeom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8"/>
            <p:cNvSpPr/>
            <p:nvPr/>
          </p:nvSpPr>
          <p:spPr>
            <a:xfrm>
              <a:off x="7357320" y="5352840"/>
              <a:ext cx="662400" cy="447480"/>
            </a:xfrm>
            <a:custGeom>
              <a:avLst/>
              <a:gdLst/>
              <a:ahLst/>
              <a:rect l="l" t="t" r="r" b="b"/>
              <a:pathLst>
                <a:path w="1056" h="832">
                  <a:moveTo>
                    <a:pt x="0" y="832"/>
                  </a:moveTo>
                  <a:cubicBezTo>
                    <a:pt x="108" y="796"/>
                    <a:pt x="216" y="760"/>
                    <a:pt x="288" y="640"/>
                  </a:cubicBezTo>
                  <a:cubicBezTo>
                    <a:pt x="360" y="520"/>
                    <a:pt x="392" y="216"/>
                    <a:pt x="432" y="112"/>
                  </a:cubicBezTo>
                  <a:cubicBezTo>
                    <a:pt x="472" y="8"/>
                    <a:pt x="496" y="32"/>
                    <a:pt x="528" y="16"/>
                  </a:cubicBezTo>
                  <a:cubicBezTo>
                    <a:pt x="560" y="0"/>
                    <a:pt x="600" y="0"/>
                    <a:pt x="624" y="16"/>
                  </a:cubicBezTo>
                  <a:cubicBezTo>
                    <a:pt x="648" y="32"/>
                    <a:pt x="648" y="24"/>
                    <a:pt x="672" y="112"/>
                  </a:cubicBezTo>
                  <a:cubicBezTo>
                    <a:pt x="696" y="200"/>
                    <a:pt x="704" y="424"/>
                    <a:pt x="768" y="544"/>
                  </a:cubicBezTo>
                  <a:cubicBezTo>
                    <a:pt x="832" y="664"/>
                    <a:pt x="944" y="748"/>
                    <a:pt x="1056" y="832"/>
                  </a:cubicBezTo>
                </a:path>
              </a:pathLst>
            </a:custGeom>
            <a:noFill/>
            <a:ln w="38160">
              <a:solidFill>
                <a:srgbClr val="ff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8" name="CustomShape 9"/>
            <p:cNvSpPr/>
            <p:nvPr/>
          </p:nvSpPr>
          <p:spPr>
            <a:xfrm>
              <a:off x="7568640" y="5877720"/>
              <a:ext cx="269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00000"/>
              </a:solidFill>
              <a:miter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9" name="CustomShape 10"/>
            <p:cNvSpPr/>
            <p:nvPr/>
          </p:nvSpPr>
          <p:spPr>
            <a:xfrm>
              <a:off x="7419600" y="5865120"/>
              <a:ext cx="537840" cy="398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2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</a:t>
              </a:r>
              <a:endParaRPr b="0" lang="es-ES" sz="2000" spc="-1" strike="noStrike">
                <a:latin typeface="Arial"/>
              </a:endParaRPr>
            </a:p>
          </p:txBody>
        </p:sp>
      </p:grpSp>
      <p:pic>
        <p:nvPicPr>
          <p:cNvPr id="380" name="" descr=""/>
          <p:cNvPicPr/>
          <p:nvPr/>
        </p:nvPicPr>
        <p:blipFill>
          <a:blip r:embed="rId3"/>
          <a:stretch/>
        </p:blipFill>
        <p:spPr>
          <a:xfrm>
            <a:off x="1105920" y="2736000"/>
            <a:ext cx="2637360" cy="173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4320000" y="4421520"/>
            <a:ext cx="1295280" cy="2237760"/>
          </a:xfrm>
          <a:prstGeom prst="rect">
            <a:avLst/>
          </a:prstGeom>
          <a:ln>
            <a:noFill/>
          </a:ln>
        </p:spPr>
      </p:pic>
      <p:sp>
        <p:nvSpPr>
          <p:cNvPr id="382" name="CustomShape 1"/>
          <p:cNvSpPr/>
          <p:nvPr/>
        </p:nvSpPr>
        <p:spPr>
          <a:xfrm>
            <a:off x="102240" y="77760"/>
            <a:ext cx="59810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Sillicon p-n diodes (I)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108000" y="677880"/>
            <a:ext cx="9232200" cy="97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Semiconductor materials have a very particular energy band structure: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valence and the conduction bands are relatively close together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conduction band is empty but thermal excitations can easily populate it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particle crossing the semiconductor ionizes moving states from valence to conduction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On average a MIP produces about 10000 electron/hole pairs every 100 microns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problem is that in the conduction band there are other sates promoted thermically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We can get rid of those by using the properties of “n-type” and “p-type” doping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semiconductor doped with donor atoms (n-type) easily donate electrons to CB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semiconductor doped with acceptor atoms (p-type) easily accept electrons from the VB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2"/>
          <a:stretch/>
        </p:blipFill>
        <p:spPr>
          <a:xfrm>
            <a:off x="1260000" y="4628880"/>
            <a:ext cx="1259280" cy="1922400"/>
          </a:xfrm>
          <a:prstGeom prst="rect">
            <a:avLst/>
          </a:prstGeom>
          <a:ln>
            <a:noFill/>
          </a:ln>
        </p:spPr>
      </p:pic>
      <p:pic>
        <p:nvPicPr>
          <p:cNvPr id="385" name="" descr=""/>
          <p:cNvPicPr/>
          <p:nvPr/>
        </p:nvPicPr>
        <p:blipFill>
          <a:blip r:embed="rId3"/>
          <a:stretch/>
        </p:blipFill>
        <p:spPr>
          <a:xfrm>
            <a:off x="7513200" y="4519440"/>
            <a:ext cx="1342080" cy="2103840"/>
          </a:xfrm>
          <a:prstGeom prst="rect">
            <a:avLst/>
          </a:prstGeom>
          <a:ln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0" y="5112000"/>
            <a:ext cx="16552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Intrinsic semiconductor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2988000" y="5112360"/>
            <a:ext cx="16552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n-type doped semiconductor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6192000" y="5112720"/>
            <a:ext cx="16552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n-type doped semiconductor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66240" y="77760"/>
            <a:ext cx="76348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Active material: interactions with 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80000" y="713880"/>
            <a:ext cx="9232200" cy="45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Particles interact with the electrons and/or nuclei of the medium they cross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interaction can be electromagnetic, weak or strong depending on the particle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effects of this interaction can be used to detect the particles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understand how detectors work we need to understand how particles interact with matter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Detectors should have an active material in which this interaction takes place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864000" y="4860000"/>
            <a:ext cx="2805120" cy="107712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Neutral particle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5400360" y="4860360"/>
            <a:ext cx="2805120" cy="107712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Charged particle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2" name="CustomShape 5"/>
          <p:cNvSpPr/>
          <p:nvPr/>
        </p:nvSpPr>
        <p:spPr>
          <a:xfrm>
            <a:off x="3132360" y="3204360"/>
            <a:ext cx="2805120" cy="107712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 of particles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matter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3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Line 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Line 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Line 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10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Line 11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Line 12"/>
          <p:cNvSpPr/>
          <p:nvPr/>
        </p:nvSpPr>
        <p:spPr>
          <a:xfrm flipH="1">
            <a:off x="3744000" y="4281840"/>
            <a:ext cx="792000" cy="830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Line 13"/>
          <p:cNvSpPr/>
          <p:nvPr/>
        </p:nvSpPr>
        <p:spPr>
          <a:xfrm>
            <a:off x="4536360" y="4281840"/>
            <a:ext cx="791640" cy="8301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6240" y="77760"/>
            <a:ext cx="61970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Sillicon p-n diodes (II)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108000" y="677880"/>
            <a:ext cx="9232200" cy="97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a p-n junction there is a diffusion process of electrons and holes creating an electric field 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391" name="Group 3"/>
          <p:cNvGrpSpPr/>
          <p:nvPr/>
        </p:nvGrpSpPr>
        <p:grpSpPr>
          <a:xfrm>
            <a:off x="158400" y="1256760"/>
            <a:ext cx="4448880" cy="1550520"/>
            <a:chOff x="158400" y="1256760"/>
            <a:chExt cx="4448880" cy="1550520"/>
          </a:xfrm>
        </p:grpSpPr>
        <p:sp>
          <p:nvSpPr>
            <p:cNvPr id="392" name="CustomShape 4"/>
            <p:cNvSpPr/>
            <p:nvPr/>
          </p:nvSpPr>
          <p:spPr>
            <a:xfrm>
              <a:off x="158400" y="1630080"/>
              <a:ext cx="1897920" cy="117216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5"/>
            <p:cNvSpPr/>
            <p:nvPr/>
          </p:nvSpPr>
          <p:spPr>
            <a:xfrm>
              <a:off x="280800" y="17474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6"/>
            <p:cNvSpPr/>
            <p:nvPr/>
          </p:nvSpPr>
          <p:spPr>
            <a:xfrm>
              <a:off x="495000" y="17474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7"/>
            <p:cNvSpPr/>
            <p:nvPr/>
          </p:nvSpPr>
          <p:spPr>
            <a:xfrm>
              <a:off x="250560" y="195228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8"/>
            <p:cNvSpPr/>
            <p:nvPr/>
          </p:nvSpPr>
          <p:spPr>
            <a:xfrm>
              <a:off x="250560" y="2187000"/>
              <a:ext cx="594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9"/>
            <p:cNvSpPr/>
            <p:nvPr/>
          </p:nvSpPr>
          <p:spPr>
            <a:xfrm>
              <a:off x="250560" y="262692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10"/>
            <p:cNvSpPr/>
            <p:nvPr/>
          </p:nvSpPr>
          <p:spPr>
            <a:xfrm>
              <a:off x="402840" y="1864800"/>
              <a:ext cx="612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11"/>
            <p:cNvSpPr/>
            <p:nvPr/>
          </p:nvSpPr>
          <p:spPr>
            <a:xfrm>
              <a:off x="525240" y="198252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12"/>
            <p:cNvSpPr/>
            <p:nvPr/>
          </p:nvSpPr>
          <p:spPr>
            <a:xfrm>
              <a:off x="649080" y="209988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13"/>
            <p:cNvSpPr/>
            <p:nvPr/>
          </p:nvSpPr>
          <p:spPr>
            <a:xfrm>
              <a:off x="771120" y="221724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14"/>
            <p:cNvSpPr/>
            <p:nvPr/>
          </p:nvSpPr>
          <p:spPr>
            <a:xfrm>
              <a:off x="893520" y="233316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15"/>
            <p:cNvSpPr/>
            <p:nvPr/>
          </p:nvSpPr>
          <p:spPr>
            <a:xfrm>
              <a:off x="1015560" y="24508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16"/>
            <p:cNvSpPr/>
            <p:nvPr/>
          </p:nvSpPr>
          <p:spPr>
            <a:xfrm>
              <a:off x="1137960" y="2568240"/>
              <a:ext cx="612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17"/>
            <p:cNvSpPr/>
            <p:nvPr/>
          </p:nvSpPr>
          <p:spPr>
            <a:xfrm>
              <a:off x="1260000" y="268560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18"/>
            <p:cNvSpPr/>
            <p:nvPr/>
          </p:nvSpPr>
          <p:spPr>
            <a:xfrm>
              <a:off x="617040" y="186480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19"/>
            <p:cNvSpPr/>
            <p:nvPr/>
          </p:nvSpPr>
          <p:spPr>
            <a:xfrm>
              <a:off x="739440" y="198252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20"/>
            <p:cNvSpPr/>
            <p:nvPr/>
          </p:nvSpPr>
          <p:spPr>
            <a:xfrm>
              <a:off x="863280" y="2099880"/>
              <a:ext cx="594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21"/>
            <p:cNvSpPr/>
            <p:nvPr/>
          </p:nvSpPr>
          <p:spPr>
            <a:xfrm>
              <a:off x="985320" y="221724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22"/>
            <p:cNvSpPr/>
            <p:nvPr/>
          </p:nvSpPr>
          <p:spPr>
            <a:xfrm>
              <a:off x="1107720" y="233316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1" name="CustomShape 23"/>
            <p:cNvSpPr/>
            <p:nvPr/>
          </p:nvSpPr>
          <p:spPr>
            <a:xfrm>
              <a:off x="1230120" y="24508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2" name="CustomShape 24"/>
            <p:cNvSpPr/>
            <p:nvPr/>
          </p:nvSpPr>
          <p:spPr>
            <a:xfrm>
              <a:off x="1352160" y="25682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3" name="CustomShape 25"/>
            <p:cNvSpPr/>
            <p:nvPr/>
          </p:nvSpPr>
          <p:spPr>
            <a:xfrm>
              <a:off x="1474560" y="268560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26"/>
            <p:cNvSpPr/>
            <p:nvPr/>
          </p:nvSpPr>
          <p:spPr>
            <a:xfrm>
              <a:off x="372600" y="20696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27"/>
            <p:cNvSpPr/>
            <p:nvPr/>
          </p:nvSpPr>
          <p:spPr>
            <a:xfrm>
              <a:off x="495000" y="2187000"/>
              <a:ext cx="612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28"/>
            <p:cNvSpPr/>
            <p:nvPr/>
          </p:nvSpPr>
          <p:spPr>
            <a:xfrm>
              <a:off x="617040" y="2304720"/>
              <a:ext cx="612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29"/>
            <p:cNvSpPr/>
            <p:nvPr/>
          </p:nvSpPr>
          <p:spPr>
            <a:xfrm>
              <a:off x="739440" y="24220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30"/>
            <p:cNvSpPr/>
            <p:nvPr/>
          </p:nvSpPr>
          <p:spPr>
            <a:xfrm>
              <a:off x="863280" y="2539440"/>
              <a:ext cx="594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31"/>
            <p:cNvSpPr/>
            <p:nvPr/>
          </p:nvSpPr>
          <p:spPr>
            <a:xfrm>
              <a:off x="985320" y="265716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32"/>
            <p:cNvSpPr/>
            <p:nvPr/>
          </p:nvSpPr>
          <p:spPr>
            <a:xfrm>
              <a:off x="372600" y="230472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1" name="CustomShape 33"/>
            <p:cNvSpPr/>
            <p:nvPr/>
          </p:nvSpPr>
          <p:spPr>
            <a:xfrm>
              <a:off x="495000" y="24220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2" name="CustomShape 34"/>
            <p:cNvSpPr/>
            <p:nvPr/>
          </p:nvSpPr>
          <p:spPr>
            <a:xfrm>
              <a:off x="617040" y="2539440"/>
              <a:ext cx="612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3" name="CustomShape 35"/>
            <p:cNvSpPr/>
            <p:nvPr/>
          </p:nvSpPr>
          <p:spPr>
            <a:xfrm>
              <a:off x="739440" y="2657160"/>
              <a:ext cx="612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CustomShape 36"/>
            <p:cNvSpPr/>
            <p:nvPr/>
          </p:nvSpPr>
          <p:spPr>
            <a:xfrm>
              <a:off x="220320" y="242208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5" name="CustomShape 37"/>
            <p:cNvSpPr/>
            <p:nvPr/>
          </p:nvSpPr>
          <p:spPr>
            <a:xfrm>
              <a:off x="342720" y="2539440"/>
              <a:ext cx="59400" cy="583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6" name="CustomShape 38"/>
            <p:cNvSpPr/>
            <p:nvPr/>
          </p:nvSpPr>
          <p:spPr>
            <a:xfrm>
              <a:off x="464760" y="265716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7" name="CustomShape 39"/>
            <p:cNvSpPr/>
            <p:nvPr/>
          </p:nvSpPr>
          <p:spPr>
            <a:xfrm>
              <a:off x="678960" y="174744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8" name="CustomShape 40"/>
            <p:cNvSpPr/>
            <p:nvPr/>
          </p:nvSpPr>
          <p:spPr>
            <a:xfrm>
              <a:off x="801360" y="1864800"/>
              <a:ext cx="612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9" name="CustomShape 41"/>
            <p:cNvSpPr/>
            <p:nvPr/>
          </p:nvSpPr>
          <p:spPr>
            <a:xfrm>
              <a:off x="923400" y="198252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42"/>
            <p:cNvSpPr/>
            <p:nvPr/>
          </p:nvSpPr>
          <p:spPr>
            <a:xfrm>
              <a:off x="1045800" y="20998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43"/>
            <p:cNvSpPr/>
            <p:nvPr/>
          </p:nvSpPr>
          <p:spPr>
            <a:xfrm>
              <a:off x="1168200" y="2217240"/>
              <a:ext cx="612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44"/>
            <p:cNvSpPr/>
            <p:nvPr/>
          </p:nvSpPr>
          <p:spPr>
            <a:xfrm>
              <a:off x="1292040" y="233316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45"/>
            <p:cNvSpPr/>
            <p:nvPr/>
          </p:nvSpPr>
          <p:spPr>
            <a:xfrm>
              <a:off x="1414080" y="245088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46"/>
            <p:cNvSpPr/>
            <p:nvPr/>
          </p:nvSpPr>
          <p:spPr>
            <a:xfrm>
              <a:off x="1536480" y="256824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47"/>
            <p:cNvSpPr/>
            <p:nvPr/>
          </p:nvSpPr>
          <p:spPr>
            <a:xfrm>
              <a:off x="1658520" y="268560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6" name="CustomShape 48"/>
            <p:cNvSpPr/>
            <p:nvPr/>
          </p:nvSpPr>
          <p:spPr>
            <a:xfrm>
              <a:off x="863280" y="174744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49"/>
            <p:cNvSpPr/>
            <p:nvPr/>
          </p:nvSpPr>
          <p:spPr>
            <a:xfrm>
              <a:off x="985320" y="186480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8" name="CustomShape 50"/>
            <p:cNvSpPr/>
            <p:nvPr/>
          </p:nvSpPr>
          <p:spPr>
            <a:xfrm>
              <a:off x="1107720" y="198252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51"/>
            <p:cNvSpPr/>
            <p:nvPr/>
          </p:nvSpPr>
          <p:spPr>
            <a:xfrm>
              <a:off x="1230120" y="20998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52"/>
            <p:cNvSpPr/>
            <p:nvPr/>
          </p:nvSpPr>
          <p:spPr>
            <a:xfrm>
              <a:off x="1352160" y="22172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53"/>
            <p:cNvSpPr/>
            <p:nvPr/>
          </p:nvSpPr>
          <p:spPr>
            <a:xfrm>
              <a:off x="1474560" y="233316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54"/>
            <p:cNvSpPr/>
            <p:nvPr/>
          </p:nvSpPr>
          <p:spPr>
            <a:xfrm>
              <a:off x="1596600" y="2450880"/>
              <a:ext cx="612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3" name="CustomShape 55"/>
            <p:cNvSpPr/>
            <p:nvPr/>
          </p:nvSpPr>
          <p:spPr>
            <a:xfrm>
              <a:off x="1720440" y="256824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4" name="CustomShape 56"/>
            <p:cNvSpPr/>
            <p:nvPr/>
          </p:nvSpPr>
          <p:spPr>
            <a:xfrm>
              <a:off x="1842840" y="2685600"/>
              <a:ext cx="594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57"/>
            <p:cNvSpPr/>
            <p:nvPr/>
          </p:nvSpPr>
          <p:spPr>
            <a:xfrm>
              <a:off x="1077480" y="174744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6" name="CustomShape 58"/>
            <p:cNvSpPr/>
            <p:nvPr/>
          </p:nvSpPr>
          <p:spPr>
            <a:xfrm>
              <a:off x="1199880" y="186480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7" name="CustomShape 59"/>
            <p:cNvSpPr/>
            <p:nvPr/>
          </p:nvSpPr>
          <p:spPr>
            <a:xfrm>
              <a:off x="1321920" y="1982520"/>
              <a:ext cx="5976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8" name="CustomShape 60"/>
            <p:cNvSpPr/>
            <p:nvPr/>
          </p:nvSpPr>
          <p:spPr>
            <a:xfrm>
              <a:off x="1444320" y="20998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9" name="CustomShape 61"/>
            <p:cNvSpPr/>
            <p:nvPr/>
          </p:nvSpPr>
          <p:spPr>
            <a:xfrm>
              <a:off x="1566360" y="22172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62"/>
            <p:cNvSpPr/>
            <p:nvPr/>
          </p:nvSpPr>
          <p:spPr>
            <a:xfrm>
              <a:off x="1688760" y="233316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63"/>
            <p:cNvSpPr/>
            <p:nvPr/>
          </p:nvSpPr>
          <p:spPr>
            <a:xfrm>
              <a:off x="1811160" y="2450880"/>
              <a:ext cx="6084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2" name="CustomShape 64"/>
            <p:cNvSpPr/>
            <p:nvPr/>
          </p:nvSpPr>
          <p:spPr>
            <a:xfrm>
              <a:off x="1934640" y="256824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3" name="CustomShape 65"/>
            <p:cNvSpPr/>
            <p:nvPr/>
          </p:nvSpPr>
          <p:spPr>
            <a:xfrm>
              <a:off x="1230120" y="1719000"/>
              <a:ext cx="612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4" name="CustomShape 66"/>
            <p:cNvSpPr/>
            <p:nvPr/>
          </p:nvSpPr>
          <p:spPr>
            <a:xfrm>
              <a:off x="1352160" y="183492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CustomShape 67"/>
            <p:cNvSpPr/>
            <p:nvPr/>
          </p:nvSpPr>
          <p:spPr>
            <a:xfrm>
              <a:off x="1474560" y="19522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6" name="CustomShape 68"/>
            <p:cNvSpPr/>
            <p:nvPr/>
          </p:nvSpPr>
          <p:spPr>
            <a:xfrm>
              <a:off x="1596600" y="2069640"/>
              <a:ext cx="612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69"/>
            <p:cNvSpPr/>
            <p:nvPr/>
          </p:nvSpPr>
          <p:spPr>
            <a:xfrm>
              <a:off x="1720440" y="218700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70"/>
            <p:cNvSpPr/>
            <p:nvPr/>
          </p:nvSpPr>
          <p:spPr>
            <a:xfrm>
              <a:off x="1842840" y="2304720"/>
              <a:ext cx="594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71"/>
            <p:cNvSpPr/>
            <p:nvPr/>
          </p:nvSpPr>
          <p:spPr>
            <a:xfrm>
              <a:off x="1964880" y="242208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72"/>
            <p:cNvSpPr/>
            <p:nvPr/>
          </p:nvSpPr>
          <p:spPr>
            <a:xfrm>
              <a:off x="1444320" y="171900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CustomShape 73"/>
            <p:cNvSpPr/>
            <p:nvPr/>
          </p:nvSpPr>
          <p:spPr>
            <a:xfrm>
              <a:off x="1566360" y="183492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CustomShape 74"/>
            <p:cNvSpPr/>
            <p:nvPr/>
          </p:nvSpPr>
          <p:spPr>
            <a:xfrm>
              <a:off x="1688760" y="19522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CustomShape 75"/>
            <p:cNvSpPr/>
            <p:nvPr/>
          </p:nvSpPr>
          <p:spPr>
            <a:xfrm>
              <a:off x="1811160" y="2069640"/>
              <a:ext cx="6084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CustomShape 76"/>
            <p:cNvSpPr/>
            <p:nvPr/>
          </p:nvSpPr>
          <p:spPr>
            <a:xfrm>
              <a:off x="1934640" y="218700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CustomShape 77"/>
            <p:cNvSpPr/>
            <p:nvPr/>
          </p:nvSpPr>
          <p:spPr>
            <a:xfrm>
              <a:off x="1658520" y="168876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78"/>
            <p:cNvSpPr/>
            <p:nvPr/>
          </p:nvSpPr>
          <p:spPr>
            <a:xfrm>
              <a:off x="1780920" y="1806120"/>
              <a:ext cx="61200" cy="579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79"/>
            <p:cNvSpPr/>
            <p:nvPr/>
          </p:nvSpPr>
          <p:spPr>
            <a:xfrm>
              <a:off x="1902960" y="1923480"/>
              <a:ext cx="612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80"/>
            <p:cNvSpPr/>
            <p:nvPr/>
          </p:nvSpPr>
          <p:spPr>
            <a:xfrm>
              <a:off x="1902960" y="171900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Line 81"/>
            <p:cNvSpPr/>
            <p:nvPr/>
          </p:nvSpPr>
          <p:spPr>
            <a:xfrm>
              <a:off x="474480" y="2095200"/>
              <a:ext cx="91800" cy="3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Line 82"/>
            <p:cNvSpPr/>
            <p:nvPr/>
          </p:nvSpPr>
          <p:spPr>
            <a:xfrm>
              <a:off x="474480" y="2572920"/>
              <a:ext cx="9180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Line 83"/>
            <p:cNvSpPr/>
            <p:nvPr/>
          </p:nvSpPr>
          <p:spPr>
            <a:xfrm>
              <a:off x="720360" y="2328480"/>
              <a:ext cx="903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Line 84"/>
            <p:cNvSpPr/>
            <p:nvPr/>
          </p:nvSpPr>
          <p:spPr>
            <a:xfrm>
              <a:off x="964800" y="1771200"/>
              <a:ext cx="9216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Line 85"/>
            <p:cNvSpPr/>
            <p:nvPr/>
          </p:nvSpPr>
          <p:spPr>
            <a:xfrm>
              <a:off x="964800" y="256356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Line 86"/>
            <p:cNvSpPr/>
            <p:nvPr/>
          </p:nvSpPr>
          <p:spPr>
            <a:xfrm>
              <a:off x="1515600" y="1723680"/>
              <a:ext cx="92160" cy="3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Line 87"/>
            <p:cNvSpPr/>
            <p:nvPr/>
          </p:nvSpPr>
          <p:spPr>
            <a:xfrm>
              <a:off x="356760" y="2241000"/>
              <a:ext cx="9216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Line 88"/>
            <p:cNvSpPr/>
            <p:nvPr/>
          </p:nvSpPr>
          <p:spPr>
            <a:xfrm>
              <a:off x="382320" y="1713960"/>
              <a:ext cx="92160" cy="3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Line 89"/>
            <p:cNvSpPr/>
            <p:nvPr/>
          </p:nvSpPr>
          <p:spPr>
            <a:xfrm>
              <a:off x="1036440" y="2304720"/>
              <a:ext cx="9180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Line 90"/>
            <p:cNvSpPr/>
            <p:nvPr/>
          </p:nvSpPr>
          <p:spPr>
            <a:xfrm>
              <a:off x="810720" y="198252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Line 91"/>
            <p:cNvSpPr/>
            <p:nvPr/>
          </p:nvSpPr>
          <p:spPr>
            <a:xfrm>
              <a:off x="1444320" y="254916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Line 92"/>
            <p:cNvSpPr/>
            <p:nvPr/>
          </p:nvSpPr>
          <p:spPr>
            <a:xfrm>
              <a:off x="1720440" y="2485800"/>
              <a:ext cx="9072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Line 93"/>
            <p:cNvSpPr/>
            <p:nvPr/>
          </p:nvSpPr>
          <p:spPr>
            <a:xfrm>
              <a:off x="1209240" y="1996560"/>
              <a:ext cx="9216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Line 94"/>
            <p:cNvSpPr/>
            <p:nvPr/>
          </p:nvSpPr>
          <p:spPr>
            <a:xfrm>
              <a:off x="1444320" y="2211120"/>
              <a:ext cx="92160" cy="14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Line 95"/>
            <p:cNvSpPr/>
            <p:nvPr/>
          </p:nvSpPr>
          <p:spPr>
            <a:xfrm>
              <a:off x="1771200" y="1968120"/>
              <a:ext cx="92160" cy="3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96"/>
            <p:cNvSpPr/>
            <p:nvPr/>
          </p:nvSpPr>
          <p:spPr>
            <a:xfrm>
              <a:off x="2709360" y="1634760"/>
              <a:ext cx="1897920" cy="1172520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97"/>
            <p:cNvSpPr/>
            <p:nvPr/>
          </p:nvSpPr>
          <p:spPr>
            <a:xfrm>
              <a:off x="2831760" y="175212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CustomShape 98"/>
            <p:cNvSpPr/>
            <p:nvPr/>
          </p:nvSpPr>
          <p:spPr>
            <a:xfrm>
              <a:off x="3045960" y="175212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CustomShape 99"/>
            <p:cNvSpPr/>
            <p:nvPr/>
          </p:nvSpPr>
          <p:spPr>
            <a:xfrm>
              <a:off x="2801520" y="195696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100"/>
            <p:cNvSpPr/>
            <p:nvPr/>
          </p:nvSpPr>
          <p:spPr>
            <a:xfrm>
              <a:off x="2801520" y="21920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101"/>
            <p:cNvSpPr/>
            <p:nvPr/>
          </p:nvSpPr>
          <p:spPr>
            <a:xfrm>
              <a:off x="2801520" y="263160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102"/>
            <p:cNvSpPr/>
            <p:nvPr/>
          </p:nvSpPr>
          <p:spPr>
            <a:xfrm>
              <a:off x="2955600" y="1869840"/>
              <a:ext cx="5940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103"/>
            <p:cNvSpPr/>
            <p:nvPr/>
          </p:nvSpPr>
          <p:spPr>
            <a:xfrm>
              <a:off x="3077640" y="198720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104"/>
            <p:cNvSpPr/>
            <p:nvPr/>
          </p:nvSpPr>
          <p:spPr>
            <a:xfrm>
              <a:off x="3200040" y="210456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105"/>
            <p:cNvSpPr/>
            <p:nvPr/>
          </p:nvSpPr>
          <p:spPr>
            <a:xfrm>
              <a:off x="3322440" y="22222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106"/>
            <p:cNvSpPr/>
            <p:nvPr/>
          </p:nvSpPr>
          <p:spPr>
            <a:xfrm>
              <a:off x="3444480" y="2339640"/>
              <a:ext cx="61200" cy="565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107"/>
            <p:cNvSpPr/>
            <p:nvPr/>
          </p:nvSpPr>
          <p:spPr>
            <a:xfrm>
              <a:off x="3566880" y="245556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108"/>
            <p:cNvSpPr/>
            <p:nvPr/>
          </p:nvSpPr>
          <p:spPr>
            <a:xfrm>
              <a:off x="3688920" y="2572920"/>
              <a:ext cx="6120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CustomShape 109"/>
            <p:cNvSpPr/>
            <p:nvPr/>
          </p:nvSpPr>
          <p:spPr>
            <a:xfrm>
              <a:off x="3812760" y="269028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CustomShape 110"/>
            <p:cNvSpPr/>
            <p:nvPr/>
          </p:nvSpPr>
          <p:spPr>
            <a:xfrm>
              <a:off x="3169800" y="186984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CustomShape 111"/>
            <p:cNvSpPr/>
            <p:nvPr/>
          </p:nvSpPr>
          <p:spPr>
            <a:xfrm>
              <a:off x="3292200" y="198720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112"/>
            <p:cNvSpPr/>
            <p:nvPr/>
          </p:nvSpPr>
          <p:spPr>
            <a:xfrm>
              <a:off x="3414240" y="2104560"/>
              <a:ext cx="5976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113"/>
            <p:cNvSpPr/>
            <p:nvPr/>
          </p:nvSpPr>
          <p:spPr>
            <a:xfrm>
              <a:off x="3536640" y="22222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CustomShape 114"/>
            <p:cNvSpPr/>
            <p:nvPr/>
          </p:nvSpPr>
          <p:spPr>
            <a:xfrm>
              <a:off x="3658680" y="2339640"/>
              <a:ext cx="61200" cy="565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CustomShape 115"/>
            <p:cNvSpPr/>
            <p:nvPr/>
          </p:nvSpPr>
          <p:spPr>
            <a:xfrm>
              <a:off x="3781080" y="245556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CustomShape 116"/>
            <p:cNvSpPr/>
            <p:nvPr/>
          </p:nvSpPr>
          <p:spPr>
            <a:xfrm>
              <a:off x="3903480" y="2572920"/>
              <a:ext cx="6084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CustomShape 117"/>
            <p:cNvSpPr/>
            <p:nvPr/>
          </p:nvSpPr>
          <p:spPr>
            <a:xfrm>
              <a:off x="4026960" y="269028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118"/>
            <p:cNvSpPr/>
            <p:nvPr/>
          </p:nvSpPr>
          <p:spPr>
            <a:xfrm>
              <a:off x="2923920" y="2074320"/>
              <a:ext cx="612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119"/>
            <p:cNvSpPr/>
            <p:nvPr/>
          </p:nvSpPr>
          <p:spPr>
            <a:xfrm>
              <a:off x="3045960" y="21920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120"/>
            <p:cNvSpPr/>
            <p:nvPr/>
          </p:nvSpPr>
          <p:spPr>
            <a:xfrm>
              <a:off x="3169800" y="2309400"/>
              <a:ext cx="5976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121"/>
            <p:cNvSpPr/>
            <p:nvPr/>
          </p:nvSpPr>
          <p:spPr>
            <a:xfrm>
              <a:off x="3292200" y="2426760"/>
              <a:ext cx="594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0" name="CustomShape 122"/>
            <p:cNvSpPr/>
            <p:nvPr/>
          </p:nvSpPr>
          <p:spPr>
            <a:xfrm>
              <a:off x="3414240" y="254448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1" name="CustomShape 123"/>
            <p:cNvSpPr/>
            <p:nvPr/>
          </p:nvSpPr>
          <p:spPr>
            <a:xfrm>
              <a:off x="3536640" y="26618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124"/>
            <p:cNvSpPr/>
            <p:nvPr/>
          </p:nvSpPr>
          <p:spPr>
            <a:xfrm>
              <a:off x="2923920" y="230940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3" name="CustomShape 125"/>
            <p:cNvSpPr/>
            <p:nvPr/>
          </p:nvSpPr>
          <p:spPr>
            <a:xfrm>
              <a:off x="3045960" y="2426760"/>
              <a:ext cx="612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126"/>
            <p:cNvSpPr/>
            <p:nvPr/>
          </p:nvSpPr>
          <p:spPr>
            <a:xfrm>
              <a:off x="3169800" y="254448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127"/>
            <p:cNvSpPr/>
            <p:nvPr/>
          </p:nvSpPr>
          <p:spPr>
            <a:xfrm>
              <a:off x="3292200" y="2661840"/>
              <a:ext cx="5940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128"/>
            <p:cNvSpPr/>
            <p:nvPr/>
          </p:nvSpPr>
          <p:spPr>
            <a:xfrm>
              <a:off x="2771280" y="242676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129"/>
            <p:cNvSpPr/>
            <p:nvPr/>
          </p:nvSpPr>
          <p:spPr>
            <a:xfrm>
              <a:off x="2893680" y="2544480"/>
              <a:ext cx="6120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130"/>
            <p:cNvSpPr/>
            <p:nvPr/>
          </p:nvSpPr>
          <p:spPr>
            <a:xfrm>
              <a:off x="3015720" y="26618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131"/>
            <p:cNvSpPr/>
            <p:nvPr/>
          </p:nvSpPr>
          <p:spPr>
            <a:xfrm>
              <a:off x="3230280" y="175212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0" name="CustomShape 132"/>
            <p:cNvSpPr/>
            <p:nvPr/>
          </p:nvSpPr>
          <p:spPr>
            <a:xfrm>
              <a:off x="3352320" y="1869840"/>
              <a:ext cx="6120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1" name="CustomShape 133"/>
            <p:cNvSpPr/>
            <p:nvPr/>
          </p:nvSpPr>
          <p:spPr>
            <a:xfrm>
              <a:off x="3474720" y="198720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2" name="CustomShape 134"/>
            <p:cNvSpPr/>
            <p:nvPr/>
          </p:nvSpPr>
          <p:spPr>
            <a:xfrm>
              <a:off x="3598560" y="210456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35"/>
            <p:cNvSpPr/>
            <p:nvPr/>
          </p:nvSpPr>
          <p:spPr>
            <a:xfrm>
              <a:off x="3720600" y="2222280"/>
              <a:ext cx="5976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136"/>
            <p:cNvSpPr/>
            <p:nvPr/>
          </p:nvSpPr>
          <p:spPr>
            <a:xfrm>
              <a:off x="3843000" y="2339640"/>
              <a:ext cx="59760" cy="565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5" name="CustomShape 137"/>
            <p:cNvSpPr/>
            <p:nvPr/>
          </p:nvSpPr>
          <p:spPr>
            <a:xfrm>
              <a:off x="3965040" y="245556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6" name="CustomShape 138"/>
            <p:cNvSpPr/>
            <p:nvPr/>
          </p:nvSpPr>
          <p:spPr>
            <a:xfrm>
              <a:off x="4087440" y="257292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139"/>
            <p:cNvSpPr/>
            <p:nvPr/>
          </p:nvSpPr>
          <p:spPr>
            <a:xfrm>
              <a:off x="4209840" y="2690280"/>
              <a:ext cx="612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8" name="CustomShape 140"/>
            <p:cNvSpPr/>
            <p:nvPr/>
          </p:nvSpPr>
          <p:spPr>
            <a:xfrm>
              <a:off x="3414240" y="175212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9" name="CustomShape 141"/>
            <p:cNvSpPr/>
            <p:nvPr/>
          </p:nvSpPr>
          <p:spPr>
            <a:xfrm>
              <a:off x="3536640" y="18698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0" name="CustomShape 142"/>
            <p:cNvSpPr/>
            <p:nvPr/>
          </p:nvSpPr>
          <p:spPr>
            <a:xfrm>
              <a:off x="3658680" y="198720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1" name="CustomShape 143"/>
            <p:cNvSpPr/>
            <p:nvPr/>
          </p:nvSpPr>
          <p:spPr>
            <a:xfrm>
              <a:off x="3781080" y="210456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144"/>
            <p:cNvSpPr/>
            <p:nvPr/>
          </p:nvSpPr>
          <p:spPr>
            <a:xfrm>
              <a:off x="3903480" y="2222280"/>
              <a:ext cx="6084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145"/>
            <p:cNvSpPr/>
            <p:nvPr/>
          </p:nvSpPr>
          <p:spPr>
            <a:xfrm>
              <a:off x="4026960" y="2339640"/>
              <a:ext cx="59760" cy="565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4" name="CustomShape 146"/>
            <p:cNvSpPr/>
            <p:nvPr/>
          </p:nvSpPr>
          <p:spPr>
            <a:xfrm>
              <a:off x="4149360" y="2455560"/>
              <a:ext cx="5976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5" name="CustomShape 147"/>
            <p:cNvSpPr/>
            <p:nvPr/>
          </p:nvSpPr>
          <p:spPr>
            <a:xfrm>
              <a:off x="4271760" y="257292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6" name="CustomShape 148"/>
            <p:cNvSpPr/>
            <p:nvPr/>
          </p:nvSpPr>
          <p:spPr>
            <a:xfrm>
              <a:off x="4393800" y="2690280"/>
              <a:ext cx="6120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7" name="CustomShape 149"/>
            <p:cNvSpPr/>
            <p:nvPr/>
          </p:nvSpPr>
          <p:spPr>
            <a:xfrm>
              <a:off x="3628800" y="175212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150"/>
            <p:cNvSpPr/>
            <p:nvPr/>
          </p:nvSpPr>
          <p:spPr>
            <a:xfrm>
              <a:off x="3750840" y="18698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151"/>
            <p:cNvSpPr/>
            <p:nvPr/>
          </p:nvSpPr>
          <p:spPr>
            <a:xfrm>
              <a:off x="3873240" y="1987200"/>
              <a:ext cx="6120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0" name="CustomShape 152"/>
            <p:cNvSpPr/>
            <p:nvPr/>
          </p:nvSpPr>
          <p:spPr>
            <a:xfrm>
              <a:off x="3995280" y="210456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153"/>
            <p:cNvSpPr/>
            <p:nvPr/>
          </p:nvSpPr>
          <p:spPr>
            <a:xfrm>
              <a:off x="4117680" y="22222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154"/>
            <p:cNvSpPr/>
            <p:nvPr/>
          </p:nvSpPr>
          <p:spPr>
            <a:xfrm>
              <a:off x="4241520" y="2339640"/>
              <a:ext cx="59400" cy="565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155"/>
            <p:cNvSpPr/>
            <p:nvPr/>
          </p:nvSpPr>
          <p:spPr>
            <a:xfrm>
              <a:off x="4363560" y="245556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156"/>
            <p:cNvSpPr/>
            <p:nvPr/>
          </p:nvSpPr>
          <p:spPr>
            <a:xfrm>
              <a:off x="4485960" y="257292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5" name="CustomShape 157"/>
            <p:cNvSpPr/>
            <p:nvPr/>
          </p:nvSpPr>
          <p:spPr>
            <a:xfrm>
              <a:off x="3781080" y="1723680"/>
              <a:ext cx="6120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6" name="CustomShape 158"/>
            <p:cNvSpPr/>
            <p:nvPr/>
          </p:nvSpPr>
          <p:spPr>
            <a:xfrm>
              <a:off x="3903480" y="1841040"/>
              <a:ext cx="60840" cy="565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7" name="CustomShape 159"/>
            <p:cNvSpPr/>
            <p:nvPr/>
          </p:nvSpPr>
          <p:spPr>
            <a:xfrm>
              <a:off x="4026960" y="195696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8" name="CustomShape 160"/>
            <p:cNvSpPr/>
            <p:nvPr/>
          </p:nvSpPr>
          <p:spPr>
            <a:xfrm>
              <a:off x="4149360" y="2074320"/>
              <a:ext cx="5976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9" name="CustomShape 161"/>
            <p:cNvSpPr/>
            <p:nvPr/>
          </p:nvSpPr>
          <p:spPr>
            <a:xfrm>
              <a:off x="4271760" y="219204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CustomShape 162"/>
            <p:cNvSpPr/>
            <p:nvPr/>
          </p:nvSpPr>
          <p:spPr>
            <a:xfrm>
              <a:off x="4393800" y="2309400"/>
              <a:ext cx="61200" cy="5796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CustomShape 163"/>
            <p:cNvSpPr/>
            <p:nvPr/>
          </p:nvSpPr>
          <p:spPr>
            <a:xfrm>
              <a:off x="4516200" y="2426760"/>
              <a:ext cx="6120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CustomShape 164"/>
            <p:cNvSpPr/>
            <p:nvPr/>
          </p:nvSpPr>
          <p:spPr>
            <a:xfrm>
              <a:off x="3995280" y="172368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3" name="CustomShape 165"/>
            <p:cNvSpPr/>
            <p:nvPr/>
          </p:nvSpPr>
          <p:spPr>
            <a:xfrm>
              <a:off x="4117680" y="1841040"/>
              <a:ext cx="61200" cy="565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166"/>
            <p:cNvSpPr/>
            <p:nvPr/>
          </p:nvSpPr>
          <p:spPr>
            <a:xfrm>
              <a:off x="4241520" y="195696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167"/>
            <p:cNvSpPr/>
            <p:nvPr/>
          </p:nvSpPr>
          <p:spPr>
            <a:xfrm>
              <a:off x="4363560" y="2074320"/>
              <a:ext cx="59760" cy="5832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6" name="CustomShape 168"/>
            <p:cNvSpPr/>
            <p:nvPr/>
          </p:nvSpPr>
          <p:spPr>
            <a:xfrm>
              <a:off x="4485960" y="2192040"/>
              <a:ext cx="594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CustomShape 169"/>
            <p:cNvSpPr/>
            <p:nvPr/>
          </p:nvSpPr>
          <p:spPr>
            <a:xfrm>
              <a:off x="4209840" y="1693440"/>
              <a:ext cx="6120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CustomShape 170"/>
            <p:cNvSpPr/>
            <p:nvPr/>
          </p:nvSpPr>
          <p:spPr>
            <a:xfrm>
              <a:off x="4331880" y="1810800"/>
              <a:ext cx="61200" cy="58320"/>
            </a:xfrm>
            <a:prstGeom prst="ellipse">
              <a:avLst/>
            </a:prstGeom>
            <a:solidFill>
              <a:srgbClr val="3333cc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CustomShape 171"/>
            <p:cNvSpPr/>
            <p:nvPr/>
          </p:nvSpPr>
          <p:spPr>
            <a:xfrm>
              <a:off x="4455720" y="192852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CustomShape 172"/>
            <p:cNvSpPr/>
            <p:nvPr/>
          </p:nvSpPr>
          <p:spPr>
            <a:xfrm>
              <a:off x="4455720" y="1723680"/>
              <a:ext cx="59760" cy="57960"/>
            </a:xfrm>
            <a:prstGeom prst="ellipse">
              <a:avLst/>
            </a:pr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61" name="Group 173"/>
            <p:cNvGrpSpPr/>
            <p:nvPr/>
          </p:nvGrpSpPr>
          <p:grpSpPr>
            <a:xfrm>
              <a:off x="2893680" y="1664280"/>
              <a:ext cx="122040" cy="117360"/>
              <a:chOff x="2893680" y="1664280"/>
              <a:chExt cx="122040" cy="117360"/>
            </a:xfrm>
          </p:grpSpPr>
          <p:sp>
            <p:nvSpPr>
              <p:cNvPr id="562" name="Line 174"/>
              <p:cNvSpPr/>
              <p:nvPr/>
            </p:nvSpPr>
            <p:spPr>
              <a:xfrm>
                <a:off x="2948040" y="16642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" name="Line 175"/>
              <p:cNvSpPr/>
              <p:nvPr/>
            </p:nvSpPr>
            <p:spPr>
              <a:xfrm flipV="1">
                <a:off x="2893680" y="171936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4" name="Group 176"/>
            <p:cNvGrpSpPr/>
            <p:nvPr/>
          </p:nvGrpSpPr>
          <p:grpSpPr>
            <a:xfrm>
              <a:off x="3506400" y="1693080"/>
              <a:ext cx="122400" cy="117360"/>
              <a:chOff x="3506400" y="1693080"/>
              <a:chExt cx="122400" cy="117360"/>
            </a:xfrm>
          </p:grpSpPr>
          <p:sp>
            <p:nvSpPr>
              <p:cNvPr id="565" name="Line 177"/>
              <p:cNvSpPr/>
              <p:nvPr/>
            </p:nvSpPr>
            <p:spPr>
              <a:xfrm>
                <a:off x="3560760" y="16930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6" name="Line 178"/>
              <p:cNvSpPr/>
              <p:nvPr/>
            </p:nvSpPr>
            <p:spPr>
              <a:xfrm flipV="1">
                <a:off x="3506400" y="174816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67" name="Group 179"/>
            <p:cNvGrpSpPr/>
            <p:nvPr/>
          </p:nvGrpSpPr>
          <p:grpSpPr>
            <a:xfrm>
              <a:off x="3015360" y="2045880"/>
              <a:ext cx="122400" cy="117360"/>
              <a:chOff x="3015360" y="2045880"/>
              <a:chExt cx="122400" cy="117360"/>
            </a:xfrm>
          </p:grpSpPr>
          <p:sp>
            <p:nvSpPr>
              <p:cNvPr id="568" name="Line 180"/>
              <p:cNvSpPr/>
              <p:nvPr/>
            </p:nvSpPr>
            <p:spPr>
              <a:xfrm>
                <a:off x="3069720" y="20458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9" name="Line 181"/>
              <p:cNvSpPr/>
              <p:nvPr/>
            </p:nvSpPr>
            <p:spPr>
              <a:xfrm flipV="1">
                <a:off x="3015360" y="210096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0" name="Group 182"/>
            <p:cNvGrpSpPr/>
            <p:nvPr/>
          </p:nvGrpSpPr>
          <p:grpSpPr>
            <a:xfrm>
              <a:off x="2893680" y="2192040"/>
              <a:ext cx="122040" cy="117360"/>
              <a:chOff x="2893680" y="2192040"/>
              <a:chExt cx="122040" cy="117360"/>
            </a:xfrm>
          </p:grpSpPr>
          <p:sp>
            <p:nvSpPr>
              <p:cNvPr id="571" name="Line 183"/>
              <p:cNvSpPr/>
              <p:nvPr/>
            </p:nvSpPr>
            <p:spPr>
              <a:xfrm>
                <a:off x="2948040" y="219204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2" name="Line 184"/>
              <p:cNvSpPr/>
              <p:nvPr/>
            </p:nvSpPr>
            <p:spPr>
              <a:xfrm flipV="1">
                <a:off x="2893680" y="224712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3" name="Group 185"/>
            <p:cNvGrpSpPr/>
            <p:nvPr/>
          </p:nvGrpSpPr>
          <p:grpSpPr>
            <a:xfrm>
              <a:off x="3009600" y="2544480"/>
              <a:ext cx="122040" cy="117360"/>
              <a:chOff x="3009600" y="2544480"/>
              <a:chExt cx="122040" cy="117360"/>
            </a:xfrm>
          </p:grpSpPr>
          <p:sp>
            <p:nvSpPr>
              <p:cNvPr id="574" name="Line 186"/>
              <p:cNvSpPr/>
              <p:nvPr/>
            </p:nvSpPr>
            <p:spPr>
              <a:xfrm>
                <a:off x="3063960" y="25444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5" name="Line 187"/>
              <p:cNvSpPr/>
              <p:nvPr/>
            </p:nvSpPr>
            <p:spPr>
              <a:xfrm flipV="1">
                <a:off x="3009600" y="259956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6" name="Group 188"/>
            <p:cNvGrpSpPr/>
            <p:nvPr/>
          </p:nvGrpSpPr>
          <p:grpSpPr>
            <a:xfrm>
              <a:off x="4057200" y="1664280"/>
              <a:ext cx="122400" cy="117360"/>
              <a:chOff x="4057200" y="1664280"/>
              <a:chExt cx="122400" cy="117360"/>
            </a:xfrm>
          </p:grpSpPr>
          <p:sp>
            <p:nvSpPr>
              <p:cNvPr id="577" name="Line 189"/>
              <p:cNvSpPr/>
              <p:nvPr/>
            </p:nvSpPr>
            <p:spPr>
              <a:xfrm>
                <a:off x="4111560" y="16642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8" name="Line 190"/>
              <p:cNvSpPr/>
              <p:nvPr/>
            </p:nvSpPr>
            <p:spPr>
              <a:xfrm flipV="1">
                <a:off x="4057200" y="171936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79" name="Group 191"/>
            <p:cNvGrpSpPr/>
            <p:nvPr/>
          </p:nvGrpSpPr>
          <p:grpSpPr>
            <a:xfrm>
              <a:off x="4331880" y="1898280"/>
              <a:ext cx="123840" cy="117360"/>
              <a:chOff x="4331880" y="1898280"/>
              <a:chExt cx="123840" cy="117360"/>
            </a:xfrm>
          </p:grpSpPr>
          <p:sp>
            <p:nvSpPr>
              <p:cNvPr id="580" name="Line 192"/>
              <p:cNvSpPr/>
              <p:nvPr/>
            </p:nvSpPr>
            <p:spPr>
              <a:xfrm>
                <a:off x="4386960" y="18982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1" name="Line 193"/>
              <p:cNvSpPr/>
              <p:nvPr/>
            </p:nvSpPr>
            <p:spPr>
              <a:xfrm flipV="1">
                <a:off x="4331880" y="1953360"/>
                <a:ext cx="1238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2" name="Group 194"/>
            <p:cNvGrpSpPr/>
            <p:nvPr/>
          </p:nvGrpSpPr>
          <p:grpSpPr>
            <a:xfrm>
              <a:off x="4241520" y="2396160"/>
              <a:ext cx="122040" cy="117360"/>
              <a:chOff x="4241520" y="2396160"/>
              <a:chExt cx="122040" cy="117360"/>
            </a:xfrm>
          </p:grpSpPr>
          <p:sp>
            <p:nvSpPr>
              <p:cNvPr id="583" name="Line 195"/>
              <p:cNvSpPr/>
              <p:nvPr/>
            </p:nvSpPr>
            <p:spPr>
              <a:xfrm>
                <a:off x="4295880" y="239616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" name="Line 196"/>
              <p:cNvSpPr/>
              <p:nvPr/>
            </p:nvSpPr>
            <p:spPr>
              <a:xfrm flipV="1">
                <a:off x="4241520" y="245124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5" name="Group 197"/>
            <p:cNvGrpSpPr/>
            <p:nvPr/>
          </p:nvGrpSpPr>
          <p:grpSpPr>
            <a:xfrm>
              <a:off x="4026960" y="2454840"/>
              <a:ext cx="122400" cy="117360"/>
              <a:chOff x="4026960" y="2454840"/>
              <a:chExt cx="122400" cy="117360"/>
            </a:xfrm>
          </p:grpSpPr>
          <p:sp>
            <p:nvSpPr>
              <p:cNvPr id="586" name="Line 198"/>
              <p:cNvSpPr/>
              <p:nvPr/>
            </p:nvSpPr>
            <p:spPr>
              <a:xfrm>
                <a:off x="4081320" y="245484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" name="Line 199"/>
              <p:cNvSpPr/>
              <p:nvPr/>
            </p:nvSpPr>
            <p:spPr>
              <a:xfrm flipV="1">
                <a:off x="4026960" y="250992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8" name="Group 200"/>
            <p:cNvGrpSpPr/>
            <p:nvPr/>
          </p:nvGrpSpPr>
          <p:grpSpPr>
            <a:xfrm>
              <a:off x="3499200" y="2511000"/>
              <a:ext cx="122400" cy="117360"/>
              <a:chOff x="3499200" y="2511000"/>
              <a:chExt cx="122400" cy="117360"/>
            </a:xfrm>
          </p:grpSpPr>
          <p:sp>
            <p:nvSpPr>
              <p:cNvPr id="589" name="Line 201"/>
              <p:cNvSpPr/>
              <p:nvPr/>
            </p:nvSpPr>
            <p:spPr>
              <a:xfrm>
                <a:off x="3553560" y="251100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" name="Line 202"/>
              <p:cNvSpPr/>
              <p:nvPr/>
            </p:nvSpPr>
            <p:spPr>
              <a:xfrm flipV="1">
                <a:off x="3499200" y="256608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1" name="Group 203"/>
            <p:cNvGrpSpPr/>
            <p:nvPr/>
          </p:nvGrpSpPr>
          <p:grpSpPr>
            <a:xfrm>
              <a:off x="3598560" y="2222280"/>
              <a:ext cx="122040" cy="117360"/>
              <a:chOff x="3598560" y="2222280"/>
              <a:chExt cx="122040" cy="117360"/>
            </a:xfrm>
          </p:grpSpPr>
          <p:sp>
            <p:nvSpPr>
              <p:cNvPr id="592" name="Line 204"/>
              <p:cNvSpPr/>
              <p:nvPr/>
            </p:nvSpPr>
            <p:spPr>
              <a:xfrm>
                <a:off x="3652920" y="222228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3" name="Line 205"/>
              <p:cNvSpPr/>
              <p:nvPr/>
            </p:nvSpPr>
            <p:spPr>
              <a:xfrm flipV="1">
                <a:off x="3598560" y="227736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4" name="Group 206"/>
            <p:cNvGrpSpPr/>
            <p:nvPr/>
          </p:nvGrpSpPr>
          <p:grpSpPr>
            <a:xfrm>
              <a:off x="3260520" y="2309400"/>
              <a:ext cx="123840" cy="117360"/>
              <a:chOff x="3260520" y="2309400"/>
              <a:chExt cx="123840" cy="117360"/>
            </a:xfrm>
          </p:grpSpPr>
          <p:sp>
            <p:nvSpPr>
              <p:cNvPr id="595" name="Line 207"/>
              <p:cNvSpPr/>
              <p:nvPr/>
            </p:nvSpPr>
            <p:spPr>
              <a:xfrm>
                <a:off x="3315600" y="230940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6" name="Line 208"/>
              <p:cNvSpPr/>
              <p:nvPr/>
            </p:nvSpPr>
            <p:spPr>
              <a:xfrm flipV="1">
                <a:off x="3260520" y="2364480"/>
                <a:ext cx="1238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97" name="Group 209"/>
            <p:cNvGrpSpPr/>
            <p:nvPr/>
          </p:nvGrpSpPr>
          <p:grpSpPr>
            <a:xfrm>
              <a:off x="3750840" y="1956960"/>
              <a:ext cx="122400" cy="117360"/>
              <a:chOff x="3750840" y="1956960"/>
              <a:chExt cx="122400" cy="117360"/>
            </a:xfrm>
          </p:grpSpPr>
          <p:sp>
            <p:nvSpPr>
              <p:cNvPr id="598" name="Line 210"/>
              <p:cNvSpPr/>
              <p:nvPr/>
            </p:nvSpPr>
            <p:spPr>
              <a:xfrm>
                <a:off x="3805200" y="195696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9" name="Line 211"/>
              <p:cNvSpPr/>
              <p:nvPr/>
            </p:nvSpPr>
            <p:spPr>
              <a:xfrm flipV="1">
                <a:off x="3750840" y="201204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0" name="Group 212"/>
            <p:cNvGrpSpPr/>
            <p:nvPr/>
          </p:nvGrpSpPr>
          <p:grpSpPr>
            <a:xfrm>
              <a:off x="3377880" y="1956960"/>
              <a:ext cx="122040" cy="117360"/>
              <a:chOff x="3377880" y="1956960"/>
              <a:chExt cx="122040" cy="117360"/>
            </a:xfrm>
          </p:grpSpPr>
          <p:sp>
            <p:nvSpPr>
              <p:cNvPr id="601" name="Line 213"/>
              <p:cNvSpPr/>
              <p:nvPr/>
            </p:nvSpPr>
            <p:spPr>
              <a:xfrm>
                <a:off x="3432240" y="1956960"/>
                <a:ext cx="2520" cy="11736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2" name="Line 214"/>
              <p:cNvSpPr/>
              <p:nvPr/>
            </p:nvSpPr>
            <p:spPr>
              <a:xfrm flipV="1">
                <a:off x="3377880" y="2012040"/>
                <a:ext cx="12204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603" name="Group 215"/>
            <p:cNvGrpSpPr/>
            <p:nvPr/>
          </p:nvGrpSpPr>
          <p:grpSpPr>
            <a:xfrm>
              <a:off x="3965040" y="2163240"/>
              <a:ext cx="122400" cy="117720"/>
              <a:chOff x="3965040" y="2163240"/>
              <a:chExt cx="122400" cy="117720"/>
            </a:xfrm>
          </p:grpSpPr>
          <p:sp>
            <p:nvSpPr>
              <p:cNvPr id="604" name="Line 216"/>
              <p:cNvSpPr/>
              <p:nvPr/>
            </p:nvSpPr>
            <p:spPr>
              <a:xfrm>
                <a:off x="4019400" y="2163240"/>
                <a:ext cx="2520" cy="11772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5" name="Line 217"/>
              <p:cNvSpPr/>
              <p:nvPr/>
            </p:nvSpPr>
            <p:spPr>
              <a:xfrm flipV="1">
                <a:off x="3965040" y="2218320"/>
                <a:ext cx="122400" cy="1800"/>
              </a:xfrm>
              <a:prstGeom prst="line">
                <a:avLst/>
              </a:prstGeom>
              <a:ln w="255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06" name="CustomShape 218"/>
            <p:cNvSpPr/>
            <p:nvPr/>
          </p:nvSpPr>
          <p:spPr>
            <a:xfrm>
              <a:off x="2057040" y="2163240"/>
              <a:ext cx="243720" cy="175680"/>
            </a:xfrm>
            <a:custGeom>
              <a:avLst/>
              <a:gdLst/>
              <a:ahLst/>
              <a:rect l="l" t="t" r="r" b="b"/>
              <a:pathLst>
                <a:path w="680" h="492">
                  <a:moveTo>
                    <a:pt x="0" y="122"/>
                  </a:moveTo>
                  <a:lnTo>
                    <a:pt x="509" y="122"/>
                  </a:lnTo>
                  <a:lnTo>
                    <a:pt x="509" y="0"/>
                  </a:lnTo>
                  <a:lnTo>
                    <a:pt x="679" y="245"/>
                  </a:lnTo>
                  <a:lnTo>
                    <a:pt x="509" y="491"/>
                  </a:lnTo>
                  <a:lnTo>
                    <a:pt x="509" y="368"/>
                  </a:lnTo>
                  <a:lnTo>
                    <a:pt x="0" y="368"/>
                  </a:lnTo>
                  <a:lnTo>
                    <a:pt x="0" y="122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CustomShape 219"/>
            <p:cNvSpPr/>
            <p:nvPr/>
          </p:nvSpPr>
          <p:spPr>
            <a:xfrm rot="10800000">
              <a:off x="2403360" y="2154240"/>
              <a:ext cx="305640" cy="173880"/>
            </a:xfrm>
            <a:custGeom>
              <a:avLst/>
              <a:gdLst/>
              <a:ahLst/>
              <a:rect l="l" t="t" r="r" b="b"/>
              <a:pathLst>
                <a:path w="852" h="487">
                  <a:moveTo>
                    <a:pt x="0" y="121"/>
                  </a:moveTo>
                  <a:lnTo>
                    <a:pt x="639" y="121"/>
                  </a:lnTo>
                  <a:lnTo>
                    <a:pt x="639" y="0"/>
                  </a:lnTo>
                  <a:lnTo>
                    <a:pt x="851" y="243"/>
                  </a:lnTo>
                  <a:lnTo>
                    <a:pt x="639" y="486"/>
                  </a:lnTo>
                  <a:lnTo>
                    <a:pt x="639" y="364"/>
                  </a:lnTo>
                  <a:lnTo>
                    <a:pt x="0" y="364"/>
                  </a:lnTo>
                  <a:lnTo>
                    <a:pt x="0" y="121"/>
                  </a:lnTo>
                </a:path>
              </a:pathLst>
            </a:custGeom>
            <a:solidFill>
              <a:srgbClr val="80808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220"/>
            <p:cNvSpPr/>
            <p:nvPr/>
          </p:nvSpPr>
          <p:spPr>
            <a:xfrm>
              <a:off x="410760" y="1256760"/>
              <a:ext cx="124560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i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n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-type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609" name="CustomShape 221"/>
            <p:cNvSpPr/>
            <p:nvPr/>
          </p:nvSpPr>
          <p:spPr>
            <a:xfrm>
              <a:off x="3024000" y="1256760"/>
              <a:ext cx="1247040" cy="367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5280">
                <a:lnSpc>
                  <a:spcPct val="100000"/>
                </a:lnSpc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i="1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</a:t>
              </a: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-type</a:t>
              </a:r>
              <a:endParaRPr b="0" lang="es-ES" sz="1800" spc="-1" strike="noStrike">
                <a:latin typeface="Arial"/>
              </a:endParaRPr>
            </a:p>
          </p:txBody>
        </p:sp>
      </p:grpSp>
      <p:sp>
        <p:nvSpPr>
          <p:cNvPr id="610" name="CustomShape 222"/>
          <p:cNvSpPr/>
          <p:nvPr/>
        </p:nvSpPr>
        <p:spPr>
          <a:xfrm>
            <a:off x="5004000" y="1592280"/>
            <a:ext cx="1910520" cy="1215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223"/>
          <p:cNvSpPr/>
          <p:nvPr/>
        </p:nvSpPr>
        <p:spPr>
          <a:xfrm>
            <a:off x="5127840" y="17128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224"/>
          <p:cNvSpPr/>
          <p:nvPr/>
        </p:nvSpPr>
        <p:spPr>
          <a:xfrm>
            <a:off x="5343840" y="17128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25"/>
          <p:cNvSpPr/>
          <p:nvPr/>
        </p:nvSpPr>
        <p:spPr>
          <a:xfrm>
            <a:off x="5096160" y="192564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26"/>
          <p:cNvSpPr/>
          <p:nvPr/>
        </p:nvSpPr>
        <p:spPr>
          <a:xfrm>
            <a:off x="5096160" y="217008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27"/>
          <p:cNvSpPr/>
          <p:nvPr/>
        </p:nvSpPr>
        <p:spPr>
          <a:xfrm>
            <a:off x="5096160" y="26254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228"/>
          <p:cNvSpPr/>
          <p:nvPr/>
        </p:nvSpPr>
        <p:spPr>
          <a:xfrm>
            <a:off x="5251680" y="1834920"/>
            <a:ext cx="59760" cy="597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29"/>
          <p:cNvSpPr/>
          <p:nvPr/>
        </p:nvSpPr>
        <p:spPr>
          <a:xfrm>
            <a:off x="5374080" y="1957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230"/>
          <p:cNvSpPr/>
          <p:nvPr/>
        </p:nvSpPr>
        <p:spPr>
          <a:xfrm>
            <a:off x="5497920" y="207792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231"/>
          <p:cNvSpPr/>
          <p:nvPr/>
        </p:nvSpPr>
        <p:spPr>
          <a:xfrm>
            <a:off x="5621760" y="2200320"/>
            <a:ext cx="594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232"/>
          <p:cNvSpPr/>
          <p:nvPr/>
        </p:nvSpPr>
        <p:spPr>
          <a:xfrm>
            <a:off x="5743800" y="2322360"/>
            <a:ext cx="597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233"/>
          <p:cNvSpPr/>
          <p:nvPr/>
        </p:nvSpPr>
        <p:spPr>
          <a:xfrm>
            <a:off x="5866200" y="244296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234"/>
          <p:cNvSpPr/>
          <p:nvPr/>
        </p:nvSpPr>
        <p:spPr>
          <a:xfrm>
            <a:off x="5990040" y="2565360"/>
            <a:ext cx="61200" cy="59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235"/>
          <p:cNvSpPr/>
          <p:nvPr/>
        </p:nvSpPr>
        <p:spPr>
          <a:xfrm>
            <a:off x="6113880" y="268740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236"/>
          <p:cNvSpPr/>
          <p:nvPr/>
        </p:nvSpPr>
        <p:spPr>
          <a:xfrm>
            <a:off x="5467680" y="1834920"/>
            <a:ext cx="594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237"/>
          <p:cNvSpPr/>
          <p:nvPr/>
        </p:nvSpPr>
        <p:spPr>
          <a:xfrm>
            <a:off x="5589720" y="1957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238"/>
          <p:cNvSpPr/>
          <p:nvPr/>
        </p:nvSpPr>
        <p:spPr>
          <a:xfrm>
            <a:off x="5712120" y="2077920"/>
            <a:ext cx="61200" cy="612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239"/>
          <p:cNvSpPr/>
          <p:nvPr/>
        </p:nvSpPr>
        <p:spPr>
          <a:xfrm>
            <a:off x="5835960" y="2200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240"/>
          <p:cNvSpPr/>
          <p:nvPr/>
        </p:nvSpPr>
        <p:spPr>
          <a:xfrm>
            <a:off x="5959800" y="2322360"/>
            <a:ext cx="594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241"/>
          <p:cNvSpPr/>
          <p:nvPr/>
        </p:nvSpPr>
        <p:spPr>
          <a:xfrm>
            <a:off x="6081840" y="244296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242"/>
          <p:cNvSpPr/>
          <p:nvPr/>
        </p:nvSpPr>
        <p:spPr>
          <a:xfrm>
            <a:off x="6205680" y="256536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243"/>
          <p:cNvSpPr/>
          <p:nvPr/>
        </p:nvSpPr>
        <p:spPr>
          <a:xfrm>
            <a:off x="6329520" y="268740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244"/>
          <p:cNvSpPr/>
          <p:nvPr/>
        </p:nvSpPr>
        <p:spPr>
          <a:xfrm>
            <a:off x="5220000" y="204768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245"/>
          <p:cNvSpPr/>
          <p:nvPr/>
        </p:nvSpPr>
        <p:spPr>
          <a:xfrm>
            <a:off x="5343840" y="217008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246"/>
          <p:cNvSpPr/>
          <p:nvPr/>
        </p:nvSpPr>
        <p:spPr>
          <a:xfrm>
            <a:off x="5467680" y="2290680"/>
            <a:ext cx="59400" cy="612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CustomShape 247"/>
          <p:cNvSpPr/>
          <p:nvPr/>
        </p:nvSpPr>
        <p:spPr>
          <a:xfrm>
            <a:off x="5589720" y="24127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248"/>
          <p:cNvSpPr/>
          <p:nvPr/>
        </p:nvSpPr>
        <p:spPr>
          <a:xfrm>
            <a:off x="5712120" y="25351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249"/>
          <p:cNvSpPr/>
          <p:nvPr/>
        </p:nvSpPr>
        <p:spPr>
          <a:xfrm>
            <a:off x="5835960" y="265572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250"/>
          <p:cNvSpPr/>
          <p:nvPr/>
        </p:nvSpPr>
        <p:spPr>
          <a:xfrm>
            <a:off x="5220000" y="22906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251"/>
          <p:cNvSpPr/>
          <p:nvPr/>
        </p:nvSpPr>
        <p:spPr>
          <a:xfrm>
            <a:off x="5343840" y="24127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252"/>
          <p:cNvSpPr/>
          <p:nvPr/>
        </p:nvSpPr>
        <p:spPr>
          <a:xfrm>
            <a:off x="5467680" y="2535120"/>
            <a:ext cx="594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253"/>
          <p:cNvSpPr/>
          <p:nvPr/>
        </p:nvSpPr>
        <p:spPr>
          <a:xfrm>
            <a:off x="5589720" y="2655720"/>
            <a:ext cx="61200" cy="612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CustomShape 254"/>
          <p:cNvSpPr/>
          <p:nvPr/>
        </p:nvSpPr>
        <p:spPr>
          <a:xfrm>
            <a:off x="5065920" y="24127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CustomShape 255"/>
          <p:cNvSpPr/>
          <p:nvPr/>
        </p:nvSpPr>
        <p:spPr>
          <a:xfrm>
            <a:off x="5189760" y="2535120"/>
            <a:ext cx="61200" cy="597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256"/>
          <p:cNvSpPr/>
          <p:nvPr/>
        </p:nvSpPr>
        <p:spPr>
          <a:xfrm>
            <a:off x="5312160" y="265572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257"/>
          <p:cNvSpPr/>
          <p:nvPr/>
        </p:nvSpPr>
        <p:spPr>
          <a:xfrm>
            <a:off x="5527800" y="17128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258"/>
          <p:cNvSpPr/>
          <p:nvPr/>
        </p:nvSpPr>
        <p:spPr>
          <a:xfrm>
            <a:off x="5651640" y="1834920"/>
            <a:ext cx="59760" cy="597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259"/>
          <p:cNvSpPr/>
          <p:nvPr/>
        </p:nvSpPr>
        <p:spPr>
          <a:xfrm>
            <a:off x="5774040" y="1957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260"/>
          <p:cNvSpPr/>
          <p:nvPr/>
        </p:nvSpPr>
        <p:spPr>
          <a:xfrm>
            <a:off x="5897880" y="207792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261"/>
          <p:cNvSpPr/>
          <p:nvPr/>
        </p:nvSpPr>
        <p:spPr>
          <a:xfrm>
            <a:off x="6019920" y="2200320"/>
            <a:ext cx="61200" cy="59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262"/>
          <p:cNvSpPr/>
          <p:nvPr/>
        </p:nvSpPr>
        <p:spPr>
          <a:xfrm>
            <a:off x="6143760" y="232236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263"/>
          <p:cNvSpPr/>
          <p:nvPr/>
        </p:nvSpPr>
        <p:spPr>
          <a:xfrm>
            <a:off x="6267600" y="244296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264"/>
          <p:cNvSpPr/>
          <p:nvPr/>
        </p:nvSpPr>
        <p:spPr>
          <a:xfrm>
            <a:off x="6391440" y="256536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265"/>
          <p:cNvSpPr/>
          <p:nvPr/>
        </p:nvSpPr>
        <p:spPr>
          <a:xfrm>
            <a:off x="6513840" y="268740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266"/>
          <p:cNvSpPr/>
          <p:nvPr/>
        </p:nvSpPr>
        <p:spPr>
          <a:xfrm>
            <a:off x="5712120" y="17128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267"/>
          <p:cNvSpPr/>
          <p:nvPr/>
        </p:nvSpPr>
        <p:spPr>
          <a:xfrm>
            <a:off x="5835960" y="18349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CustomShape 268"/>
          <p:cNvSpPr/>
          <p:nvPr/>
        </p:nvSpPr>
        <p:spPr>
          <a:xfrm>
            <a:off x="5959800" y="1957320"/>
            <a:ext cx="594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69"/>
          <p:cNvSpPr/>
          <p:nvPr/>
        </p:nvSpPr>
        <p:spPr>
          <a:xfrm>
            <a:off x="6081840" y="207792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270"/>
          <p:cNvSpPr/>
          <p:nvPr/>
        </p:nvSpPr>
        <p:spPr>
          <a:xfrm>
            <a:off x="6205680" y="2200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271"/>
          <p:cNvSpPr/>
          <p:nvPr/>
        </p:nvSpPr>
        <p:spPr>
          <a:xfrm>
            <a:off x="6329520" y="232236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272"/>
          <p:cNvSpPr/>
          <p:nvPr/>
        </p:nvSpPr>
        <p:spPr>
          <a:xfrm>
            <a:off x="6453360" y="2442960"/>
            <a:ext cx="59760" cy="612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73"/>
          <p:cNvSpPr/>
          <p:nvPr/>
        </p:nvSpPr>
        <p:spPr>
          <a:xfrm>
            <a:off x="6575760" y="256536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274"/>
          <p:cNvSpPr/>
          <p:nvPr/>
        </p:nvSpPr>
        <p:spPr>
          <a:xfrm>
            <a:off x="6699600" y="2687400"/>
            <a:ext cx="61200" cy="597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275"/>
          <p:cNvSpPr/>
          <p:nvPr/>
        </p:nvSpPr>
        <p:spPr>
          <a:xfrm>
            <a:off x="5928120" y="17128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276"/>
          <p:cNvSpPr/>
          <p:nvPr/>
        </p:nvSpPr>
        <p:spPr>
          <a:xfrm>
            <a:off x="6051960" y="18349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77"/>
          <p:cNvSpPr/>
          <p:nvPr/>
        </p:nvSpPr>
        <p:spPr>
          <a:xfrm>
            <a:off x="6175800" y="1957320"/>
            <a:ext cx="60840" cy="59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278"/>
          <p:cNvSpPr/>
          <p:nvPr/>
        </p:nvSpPr>
        <p:spPr>
          <a:xfrm>
            <a:off x="6297840" y="207792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79"/>
          <p:cNvSpPr/>
          <p:nvPr/>
        </p:nvSpPr>
        <p:spPr>
          <a:xfrm>
            <a:off x="6421680" y="2200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80"/>
          <p:cNvSpPr/>
          <p:nvPr/>
        </p:nvSpPr>
        <p:spPr>
          <a:xfrm>
            <a:off x="6545520" y="232236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CustomShape 281"/>
          <p:cNvSpPr/>
          <p:nvPr/>
        </p:nvSpPr>
        <p:spPr>
          <a:xfrm>
            <a:off x="6669360" y="244296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CustomShape 282"/>
          <p:cNvSpPr/>
          <p:nvPr/>
        </p:nvSpPr>
        <p:spPr>
          <a:xfrm>
            <a:off x="6791400" y="256536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CustomShape 283"/>
          <p:cNvSpPr/>
          <p:nvPr/>
        </p:nvSpPr>
        <p:spPr>
          <a:xfrm>
            <a:off x="6081840" y="1682640"/>
            <a:ext cx="61200" cy="597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CustomShape 284"/>
          <p:cNvSpPr/>
          <p:nvPr/>
        </p:nvSpPr>
        <p:spPr>
          <a:xfrm>
            <a:off x="6205680" y="180504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285"/>
          <p:cNvSpPr/>
          <p:nvPr/>
        </p:nvSpPr>
        <p:spPr>
          <a:xfrm>
            <a:off x="6329520" y="192564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286"/>
          <p:cNvSpPr/>
          <p:nvPr/>
        </p:nvSpPr>
        <p:spPr>
          <a:xfrm>
            <a:off x="6453360" y="2047680"/>
            <a:ext cx="59760" cy="597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CustomShape 287"/>
          <p:cNvSpPr/>
          <p:nvPr/>
        </p:nvSpPr>
        <p:spPr>
          <a:xfrm>
            <a:off x="6575760" y="217008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CustomShape 288"/>
          <p:cNvSpPr/>
          <p:nvPr/>
        </p:nvSpPr>
        <p:spPr>
          <a:xfrm>
            <a:off x="6699600" y="2290680"/>
            <a:ext cx="61200" cy="612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289"/>
          <p:cNvSpPr/>
          <p:nvPr/>
        </p:nvSpPr>
        <p:spPr>
          <a:xfrm>
            <a:off x="6823440" y="24127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290"/>
          <p:cNvSpPr/>
          <p:nvPr/>
        </p:nvSpPr>
        <p:spPr>
          <a:xfrm>
            <a:off x="6297840" y="168264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CustomShape 291"/>
          <p:cNvSpPr/>
          <p:nvPr/>
        </p:nvSpPr>
        <p:spPr>
          <a:xfrm>
            <a:off x="6421680" y="180504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CustomShape 292"/>
          <p:cNvSpPr/>
          <p:nvPr/>
        </p:nvSpPr>
        <p:spPr>
          <a:xfrm>
            <a:off x="6545520" y="192564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293"/>
          <p:cNvSpPr/>
          <p:nvPr/>
        </p:nvSpPr>
        <p:spPr>
          <a:xfrm>
            <a:off x="6669360" y="204768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CustomShape 294"/>
          <p:cNvSpPr/>
          <p:nvPr/>
        </p:nvSpPr>
        <p:spPr>
          <a:xfrm>
            <a:off x="6791400" y="217008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CustomShape 295"/>
          <p:cNvSpPr/>
          <p:nvPr/>
        </p:nvSpPr>
        <p:spPr>
          <a:xfrm>
            <a:off x="6513840" y="165240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296"/>
          <p:cNvSpPr/>
          <p:nvPr/>
        </p:nvSpPr>
        <p:spPr>
          <a:xfrm>
            <a:off x="6637680" y="1774800"/>
            <a:ext cx="61200" cy="5940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297"/>
          <p:cNvSpPr/>
          <p:nvPr/>
        </p:nvSpPr>
        <p:spPr>
          <a:xfrm>
            <a:off x="6761520" y="189540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298"/>
          <p:cNvSpPr/>
          <p:nvPr/>
        </p:nvSpPr>
        <p:spPr>
          <a:xfrm>
            <a:off x="6761520" y="168264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Line 299"/>
          <p:cNvSpPr/>
          <p:nvPr/>
        </p:nvSpPr>
        <p:spPr>
          <a:xfrm>
            <a:off x="5321520" y="2073240"/>
            <a:ext cx="936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Line 300"/>
          <p:cNvSpPr/>
          <p:nvPr/>
        </p:nvSpPr>
        <p:spPr>
          <a:xfrm>
            <a:off x="5321520" y="2570040"/>
            <a:ext cx="936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Line 301"/>
          <p:cNvSpPr/>
          <p:nvPr/>
        </p:nvSpPr>
        <p:spPr>
          <a:xfrm>
            <a:off x="5569200" y="2315880"/>
            <a:ext cx="9216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Line 302"/>
          <p:cNvSpPr/>
          <p:nvPr/>
        </p:nvSpPr>
        <p:spPr>
          <a:xfrm>
            <a:off x="5815440" y="1738080"/>
            <a:ext cx="936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Line 303"/>
          <p:cNvSpPr/>
          <p:nvPr/>
        </p:nvSpPr>
        <p:spPr>
          <a:xfrm>
            <a:off x="5815440" y="2560680"/>
            <a:ext cx="936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Line 304"/>
          <p:cNvSpPr/>
          <p:nvPr/>
        </p:nvSpPr>
        <p:spPr>
          <a:xfrm>
            <a:off x="5204160" y="2225520"/>
            <a:ext cx="9216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Line 305"/>
          <p:cNvSpPr/>
          <p:nvPr/>
        </p:nvSpPr>
        <p:spPr>
          <a:xfrm>
            <a:off x="5229360" y="167796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Line 306"/>
          <p:cNvSpPr/>
          <p:nvPr/>
        </p:nvSpPr>
        <p:spPr>
          <a:xfrm>
            <a:off x="5888160" y="229068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Line 307"/>
          <p:cNvSpPr/>
          <p:nvPr/>
        </p:nvSpPr>
        <p:spPr>
          <a:xfrm>
            <a:off x="5661360" y="1957320"/>
            <a:ext cx="92160" cy="36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Line 308"/>
          <p:cNvSpPr/>
          <p:nvPr/>
        </p:nvSpPr>
        <p:spPr>
          <a:xfrm>
            <a:off x="6062760" y="197172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Line 309"/>
          <p:cNvSpPr/>
          <p:nvPr/>
        </p:nvSpPr>
        <p:spPr>
          <a:xfrm>
            <a:off x="6297840" y="2195280"/>
            <a:ext cx="936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310"/>
          <p:cNvSpPr/>
          <p:nvPr/>
        </p:nvSpPr>
        <p:spPr>
          <a:xfrm>
            <a:off x="6915240" y="1592280"/>
            <a:ext cx="1909080" cy="1215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311"/>
          <p:cNvSpPr/>
          <p:nvPr/>
        </p:nvSpPr>
        <p:spPr>
          <a:xfrm>
            <a:off x="7037640" y="17128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312"/>
          <p:cNvSpPr/>
          <p:nvPr/>
        </p:nvSpPr>
        <p:spPr>
          <a:xfrm>
            <a:off x="7253640" y="17128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313"/>
          <p:cNvSpPr/>
          <p:nvPr/>
        </p:nvSpPr>
        <p:spPr>
          <a:xfrm>
            <a:off x="7005960" y="192564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314"/>
          <p:cNvSpPr/>
          <p:nvPr/>
        </p:nvSpPr>
        <p:spPr>
          <a:xfrm>
            <a:off x="7005960" y="217008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315"/>
          <p:cNvSpPr/>
          <p:nvPr/>
        </p:nvSpPr>
        <p:spPr>
          <a:xfrm>
            <a:off x="7005960" y="26254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316"/>
          <p:cNvSpPr/>
          <p:nvPr/>
        </p:nvSpPr>
        <p:spPr>
          <a:xfrm>
            <a:off x="7161480" y="1834920"/>
            <a:ext cx="61200" cy="597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317"/>
          <p:cNvSpPr/>
          <p:nvPr/>
        </p:nvSpPr>
        <p:spPr>
          <a:xfrm>
            <a:off x="7283880" y="1957320"/>
            <a:ext cx="6084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318"/>
          <p:cNvSpPr/>
          <p:nvPr/>
        </p:nvSpPr>
        <p:spPr>
          <a:xfrm>
            <a:off x="7407360" y="207792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319"/>
          <p:cNvSpPr/>
          <p:nvPr/>
        </p:nvSpPr>
        <p:spPr>
          <a:xfrm>
            <a:off x="7531200" y="2200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320"/>
          <p:cNvSpPr/>
          <p:nvPr/>
        </p:nvSpPr>
        <p:spPr>
          <a:xfrm>
            <a:off x="7655040" y="232236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321"/>
          <p:cNvSpPr/>
          <p:nvPr/>
        </p:nvSpPr>
        <p:spPr>
          <a:xfrm>
            <a:off x="7777440" y="244296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322"/>
          <p:cNvSpPr/>
          <p:nvPr/>
        </p:nvSpPr>
        <p:spPr>
          <a:xfrm>
            <a:off x="7901280" y="2565360"/>
            <a:ext cx="61200" cy="5940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323"/>
          <p:cNvSpPr/>
          <p:nvPr/>
        </p:nvSpPr>
        <p:spPr>
          <a:xfrm>
            <a:off x="8025120" y="268740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324"/>
          <p:cNvSpPr/>
          <p:nvPr/>
        </p:nvSpPr>
        <p:spPr>
          <a:xfrm>
            <a:off x="7377480" y="18349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25"/>
          <p:cNvSpPr/>
          <p:nvPr/>
        </p:nvSpPr>
        <p:spPr>
          <a:xfrm>
            <a:off x="7499520" y="1957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326"/>
          <p:cNvSpPr/>
          <p:nvPr/>
        </p:nvSpPr>
        <p:spPr>
          <a:xfrm>
            <a:off x="7623360" y="2077920"/>
            <a:ext cx="61200" cy="6120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327"/>
          <p:cNvSpPr/>
          <p:nvPr/>
        </p:nvSpPr>
        <p:spPr>
          <a:xfrm>
            <a:off x="7747200" y="2200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328"/>
          <p:cNvSpPr/>
          <p:nvPr/>
        </p:nvSpPr>
        <p:spPr>
          <a:xfrm>
            <a:off x="7871040" y="232236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329"/>
          <p:cNvSpPr/>
          <p:nvPr/>
        </p:nvSpPr>
        <p:spPr>
          <a:xfrm>
            <a:off x="7993440" y="244296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330"/>
          <p:cNvSpPr/>
          <p:nvPr/>
        </p:nvSpPr>
        <p:spPr>
          <a:xfrm>
            <a:off x="8117280" y="256536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331"/>
          <p:cNvSpPr/>
          <p:nvPr/>
        </p:nvSpPr>
        <p:spPr>
          <a:xfrm>
            <a:off x="8241120" y="2687400"/>
            <a:ext cx="594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332"/>
          <p:cNvSpPr/>
          <p:nvPr/>
        </p:nvSpPr>
        <p:spPr>
          <a:xfrm>
            <a:off x="7129800" y="204768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333"/>
          <p:cNvSpPr/>
          <p:nvPr/>
        </p:nvSpPr>
        <p:spPr>
          <a:xfrm>
            <a:off x="7253640" y="217008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334"/>
          <p:cNvSpPr/>
          <p:nvPr/>
        </p:nvSpPr>
        <p:spPr>
          <a:xfrm>
            <a:off x="7377480" y="2290680"/>
            <a:ext cx="61200" cy="6120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335"/>
          <p:cNvSpPr/>
          <p:nvPr/>
        </p:nvSpPr>
        <p:spPr>
          <a:xfrm>
            <a:off x="7499520" y="24127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336"/>
          <p:cNvSpPr/>
          <p:nvPr/>
        </p:nvSpPr>
        <p:spPr>
          <a:xfrm>
            <a:off x="7623360" y="25351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337"/>
          <p:cNvSpPr/>
          <p:nvPr/>
        </p:nvSpPr>
        <p:spPr>
          <a:xfrm>
            <a:off x="7747200" y="265572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338"/>
          <p:cNvSpPr/>
          <p:nvPr/>
        </p:nvSpPr>
        <p:spPr>
          <a:xfrm>
            <a:off x="7129800" y="22906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339"/>
          <p:cNvSpPr/>
          <p:nvPr/>
        </p:nvSpPr>
        <p:spPr>
          <a:xfrm>
            <a:off x="7253640" y="24127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340"/>
          <p:cNvSpPr/>
          <p:nvPr/>
        </p:nvSpPr>
        <p:spPr>
          <a:xfrm>
            <a:off x="7377480" y="25351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341"/>
          <p:cNvSpPr/>
          <p:nvPr/>
        </p:nvSpPr>
        <p:spPr>
          <a:xfrm>
            <a:off x="7499520" y="2655720"/>
            <a:ext cx="61200" cy="6120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342"/>
          <p:cNvSpPr/>
          <p:nvPr/>
        </p:nvSpPr>
        <p:spPr>
          <a:xfrm>
            <a:off x="6977160" y="2412720"/>
            <a:ext cx="597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343"/>
          <p:cNvSpPr/>
          <p:nvPr/>
        </p:nvSpPr>
        <p:spPr>
          <a:xfrm>
            <a:off x="7099560" y="2535120"/>
            <a:ext cx="61200" cy="597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344"/>
          <p:cNvSpPr/>
          <p:nvPr/>
        </p:nvSpPr>
        <p:spPr>
          <a:xfrm>
            <a:off x="7223400" y="2655720"/>
            <a:ext cx="5976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345"/>
          <p:cNvSpPr/>
          <p:nvPr/>
        </p:nvSpPr>
        <p:spPr>
          <a:xfrm>
            <a:off x="7439400" y="1712880"/>
            <a:ext cx="594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346"/>
          <p:cNvSpPr/>
          <p:nvPr/>
        </p:nvSpPr>
        <p:spPr>
          <a:xfrm>
            <a:off x="7561440" y="1834920"/>
            <a:ext cx="61200" cy="597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347"/>
          <p:cNvSpPr/>
          <p:nvPr/>
        </p:nvSpPr>
        <p:spPr>
          <a:xfrm>
            <a:off x="7685280" y="1957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348"/>
          <p:cNvSpPr/>
          <p:nvPr/>
        </p:nvSpPr>
        <p:spPr>
          <a:xfrm>
            <a:off x="7809120" y="207792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349"/>
          <p:cNvSpPr/>
          <p:nvPr/>
        </p:nvSpPr>
        <p:spPr>
          <a:xfrm>
            <a:off x="7932960" y="2200320"/>
            <a:ext cx="59760" cy="5940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350"/>
          <p:cNvSpPr/>
          <p:nvPr/>
        </p:nvSpPr>
        <p:spPr>
          <a:xfrm>
            <a:off x="8055360" y="232236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351"/>
          <p:cNvSpPr/>
          <p:nvPr/>
        </p:nvSpPr>
        <p:spPr>
          <a:xfrm>
            <a:off x="8179200" y="244296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352"/>
          <p:cNvSpPr/>
          <p:nvPr/>
        </p:nvSpPr>
        <p:spPr>
          <a:xfrm>
            <a:off x="8301240" y="256536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353"/>
          <p:cNvSpPr/>
          <p:nvPr/>
        </p:nvSpPr>
        <p:spPr>
          <a:xfrm>
            <a:off x="8425080" y="2687400"/>
            <a:ext cx="597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54"/>
          <p:cNvSpPr/>
          <p:nvPr/>
        </p:nvSpPr>
        <p:spPr>
          <a:xfrm>
            <a:off x="7623360" y="17128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355"/>
          <p:cNvSpPr/>
          <p:nvPr/>
        </p:nvSpPr>
        <p:spPr>
          <a:xfrm>
            <a:off x="7747200" y="18349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356"/>
          <p:cNvSpPr/>
          <p:nvPr/>
        </p:nvSpPr>
        <p:spPr>
          <a:xfrm>
            <a:off x="7871040" y="1957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357"/>
          <p:cNvSpPr/>
          <p:nvPr/>
        </p:nvSpPr>
        <p:spPr>
          <a:xfrm>
            <a:off x="7993440" y="207792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358"/>
          <p:cNvSpPr/>
          <p:nvPr/>
        </p:nvSpPr>
        <p:spPr>
          <a:xfrm>
            <a:off x="8117280" y="2200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359"/>
          <p:cNvSpPr/>
          <p:nvPr/>
        </p:nvSpPr>
        <p:spPr>
          <a:xfrm>
            <a:off x="8241120" y="2322360"/>
            <a:ext cx="594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CustomShape 360"/>
          <p:cNvSpPr/>
          <p:nvPr/>
        </p:nvSpPr>
        <p:spPr>
          <a:xfrm>
            <a:off x="8363160" y="2442960"/>
            <a:ext cx="61200" cy="6120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361"/>
          <p:cNvSpPr/>
          <p:nvPr/>
        </p:nvSpPr>
        <p:spPr>
          <a:xfrm>
            <a:off x="8485560" y="256536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362"/>
          <p:cNvSpPr/>
          <p:nvPr/>
        </p:nvSpPr>
        <p:spPr>
          <a:xfrm>
            <a:off x="8609400" y="2687400"/>
            <a:ext cx="61200" cy="597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CustomShape 363"/>
          <p:cNvSpPr/>
          <p:nvPr/>
        </p:nvSpPr>
        <p:spPr>
          <a:xfrm>
            <a:off x="7839360" y="171288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364"/>
          <p:cNvSpPr/>
          <p:nvPr/>
        </p:nvSpPr>
        <p:spPr>
          <a:xfrm>
            <a:off x="7963200" y="18349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365"/>
          <p:cNvSpPr/>
          <p:nvPr/>
        </p:nvSpPr>
        <p:spPr>
          <a:xfrm>
            <a:off x="8087040" y="1957320"/>
            <a:ext cx="61200" cy="5940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CustomShape 366"/>
          <p:cNvSpPr/>
          <p:nvPr/>
        </p:nvSpPr>
        <p:spPr>
          <a:xfrm>
            <a:off x="8210880" y="2077920"/>
            <a:ext cx="594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CustomShape 367"/>
          <p:cNvSpPr/>
          <p:nvPr/>
        </p:nvSpPr>
        <p:spPr>
          <a:xfrm>
            <a:off x="8331480" y="220032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6" name="CustomShape 368"/>
          <p:cNvSpPr/>
          <p:nvPr/>
        </p:nvSpPr>
        <p:spPr>
          <a:xfrm>
            <a:off x="8455320" y="232236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7" name="CustomShape 369"/>
          <p:cNvSpPr/>
          <p:nvPr/>
        </p:nvSpPr>
        <p:spPr>
          <a:xfrm>
            <a:off x="8579160" y="244296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8" name="CustomShape 370"/>
          <p:cNvSpPr/>
          <p:nvPr/>
        </p:nvSpPr>
        <p:spPr>
          <a:xfrm>
            <a:off x="8703000" y="2565360"/>
            <a:ext cx="594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9" name="CustomShape 371"/>
          <p:cNvSpPr/>
          <p:nvPr/>
        </p:nvSpPr>
        <p:spPr>
          <a:xfrm>
            <a:off x="7993440" y="1682640"/>
            <a:ext cx="61200" cy="597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0" name="CustomShape 372"/>
          <p:cNvSpPr/>
          <p:nvPr/>
        </p:nvSpPr>
        <p:spPr>
          <a:xfrm>
            <a:off x="8117280" y="180504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1" name="CustomShape 373"/>
          <p:cNvSpPr/>
          <p:nvPr/>
        </p:nvSpPr>
        <p:spPr>
          <a:xfrm>
            <a:off x="8241120" y="1925640"/>
            <a:ext cx="594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2" name="CustomShape 374"/>
          <p:cNvSpPr/>
          <p:nvPr/>
        </p:nvSpPr>
        <p:spPr>
          <a:xfrm>
            <a:off x="8363160" y="2047680"/>
            <a:ext cx="61200" cy="597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CustomShape 375"/>
          <p:cNvSpPr/>
          <p:nvPr/>
        </p:nvSpPr>
        <p:spPr>
          <a:xfrm>
            <a:off x="8485560" y="217008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4" name="CustomShape 376"/>
          <p:cNvSpPr/>
          <p:nvPr/>
        </p:nvSpPr>
        <p:spPr>
          <a:xfrm>
            <a:off x="8609400" y="2290680"/>
            <a:ext cx="61200" cy="6120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5" name="CustomShape 377"/>
          <p:cNvSpPr/>
          <p:nvPr/>
        </p:nvSpPr>
        <p:spPr>
          <a:xfrm>
            <a:off x="8733240" y="241272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6" name="CustomShape 378"/>
          <p:cNvSpPr/>
          <p:nvPr/>
        </p:nvSpPr>
        <p:spPr>
          <a:xfrm>
            <a:off x="8210880" y="1682640"/>
            <a:ext cx="594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7" name="CustomShape 379"/>
          <p:cNvSpPr/>
          <p:nvPr/>
        </p:nvSpPr>
        <p:spPr>
          <a:xfrm>
            <a:off x="8331480" y="1805040"/>
            <a:ext cx="612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CustomShape 380"/>
          <p:cNvSpPr/>
          <p:nvPr/>
        </p:nvSpPr>
        <p:spPr>
          <a:xfrm>
            <a:off x="8455320" y="192564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381"/>
          <p:cNvSpPr/>
          <p:nvPr/>
        </p:nvSpPr>
        <p:spPr>
          <a:xfrm>
            <a:off x="8579160" y="204768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382"/>
          <p:cNvSpPr/>
          <p:nvPr/>
        </p:nvSpPr>
        <p:spPr>
          <a:xfrm>
            <a:off x="8703000" y="2170080"/>
            <a:ext cx="59400" cy="594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383"/>
          <p:cNvSpPr/>
          <p:nvPr/>
        </p:nvSpPr>
        <p:spPr>
          <a:xfrm>
            <a:off x="8425080" y="1652400"/>
            <a:ext cx="5976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CustomShape 384"/>
          <p:cNvSpPr/>
          <p:nvPr/>
        </p:nvSpPr>
        <p:spPr>
          <a:xfrm>
            <a:off x="8547480" y="1774800"/>
            <a:ext cx="61200" cy="5940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CustomShape 385"/>
          <p:cNvSpPr/>
          <p:nvPr/>
        </p:nvSpPr>
        <p:spPr>
          <a:xfrm>
            <a:off x="8671320" y="1895400"/>
            <a:ext cx="61200" cy="6120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386"/>
          <p:cNvSpPr/>
          <p:nvPr/>
        </p:nvSpPr>
        <p:spPr>
          <a:xfrm>
            <a:off x="8671320" y="1682640"/>
            <a:ext cx="61200" cy="597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75" name="Group 387"/>
          <p:cNvGrpSpPr/>
          <p:nvPr/>
        </p:nvGrpSpPr>
        <p:grpSpPr>
          <a:xfrm>
            <a:off x="7716960" y="1652040"/>
            <a:ext cx="122400" cy="122400"/>
            <a:chOff x="7716960" y="1652040"/>
            <a:chExt cx="122400" cy="122400"/>
          </a:xfrm>
        </p:grpSpPr>
        <p:sp>
          <p:nvSpPr>
            <p:cNvPr id="776" name="Line 388"/>
            <p:cNvSpPr/>
            <p:nvPr/>
          </p:nvSpPr>
          <p:spPr>
            <a:xfrm>
              <a:off x="7771320" y="165204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Line 389"/>
            <p:cNvSpPr/>
            <p:nvPr/>
          </p:nvSpPr>
          <p:spPr>
            <a:xfrm flipV="1">
              <a:off x="7716960" y="170928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8" name="Group 390"/>
          <p:cNvGrpSpPr/>
          <p:nvPr/>
        </p:nvGrpSpPr>
        <p:grpSpPr>
          <a:xfrm>
            <a:off x="8271000" y="1622160"/>
            <a:ext cx="122400" cy="120960"/>
            <a:chOff x="8271000" y="1622160"/>
            <a:chExt cx="122400" cy="120960"/>
          </a:xfrm>
        </p:grpSpPr>
        <p:sp>
          <p:nvSpPr>
            <p:cNvPr id="779" name="Line 391"/>
            <p:cNvSpPr/>
            <p:nvPr/>
          </p:nvSpPr>
          <p:spPr>
            <a:xfrm>
              <a:off x="8325360" y="1622160"/>
              <a:ext cx="2520" cy="1209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Line 392"/>
            <p:cNvSpPr/>
            <p:nvPr/>
          </p:nvSpPr>
          <p:spPr>
            <a:xfrm flipV="1">
              <a:off x="8271000" y="167868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1" name="Group 393"/>
          <p:cNvGrpSpPr/>
          <p:nvPr/>
        </p:nvGrpSpPr>
        <p:grpSpPr>
          <a:xfrm>
            <a:off x="8546760" y="1865160"/>
            <a:ext cx="123840" cy="122400"/>
            <a:chOff x="8546760" y="1865160"/>
            <a:chExt cx="123840" cy="122400"/>
          </a:xfrm>
        </p:grpSpPr>
        <p:sp>
          <p:nvSpPr>
            <p:cNvPr id="782" name="Line 394"/>
            <p:cNvSpPr/>
            <p:nvPr/>
          </p:nvSpPr>
          <p:spPr>
            <a:xfrm>
              <a:off x="8601840" y="186516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Line 395"/>
            <p:cNvSpPr/>
            <p:nvPr/>
          </p:nvSpPr>
          <p:spPr>
            <a:xfrm flipV="1">
              <a:off x="8546760" y="192240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4" name="Group 396"/>
          <p:cNvGrpSpPr/>
          <p:nvPr/>
        </p:nvGrpSpPr>
        <p:grpSpPr>
          <a:xfrm>
            <a:off x="8455320" y="2382840"/>
            <a:ext cx="123840" cy="122040"/>
            <a:chOff x="8455320" y="2382840"/>
            <a:chExt cx="123840" cy="122040"/>
          </a:xfrm>
        </p:grpSpPr>
        <p:sp>
          <p:nvSpPr>
            <p:cNvPr id="785" name="Line 397"/>
            <p:cNvSpPr/>
            <p:nvPr/>
          </p:nvSpPr>
          <p:spPr>
            <a:xfrm>
              <a:off x="8510400" y="238284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Line 398"/>
            <p:cNvSpPr/>
            <p:nvPr/>
          </p:nvSpPr>
          <p:spPr>
            <a:xfrm flipV="1">
              <a:off x="8455320" y="244008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87" name="Group 399"/>
          <p:cNvGrpSpPr/>
          <p:nvPr/>
        </p:nvGrpSpPr>
        <p:grpSpPr>
          <a:xfrm>
            <a:off x="8241120" y="2442600"/>
            <a:ext cx="122040" cy="122400"/>
            <a:chOff x="8241120" y="2442600"/>
            <a:chExt cx="122040" cy="122400"/>
          </a:xfrm>
        </p:grpSpPr>
        <p:sp>
          <p:nvSpPr>
            <p:cNvPr id="788" name="Line 400"/>
            <p:cNvSpPr/>
            <p:nvPr/>
          </p:nvSpPr>
          <p:spPr>
            <a:xfrm>
              <a:off x="8295480" y="244260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Line 401"/>
            <p:cNvSpPr/>
            <p:nvPr/>
          </p:nvSpPr>
          <p:spPr>
            <a:xfrm flipV="1">
              <a:off x="8241120" y="249984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0" name="Group 402"/>
          <p:cNvGrpSpPr/>
          <p:nvPr/>
        </p:nvGrpSpPr>
        <p:grpSpPr>
          <a:xfrm>
            <a:off x="7709040" y="2499480"/>
            <a:ext cx="123840" cy="122400"/>
            <a:chOff x="7709040" y="2499480"/>
            <a:chExt cx="123840" cy="122400"/>
          </a:xfrm>
        </p:grpSpPr>
        <p:sp>
          <p:nvSpPr>
            <p:cNvPr id="791" name="Line 403"/>
            <p:cNvSpPr/>
            <p:nvPr/>
          </p:nvSpPr>
          <p:spPr>
            <a:xfrm>
              <a:off x="7764120" y="2499480"/>
              <a:ext cx="2520" cy="1224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Line 404"/>
            <p:cNvSpPr/>
            <p:nvPr/>
          </p:nvSpPr>
          <p:spPr>
            <a:xfrm flipV="1">
              <a:off x="7709040" y="25567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3" name="Group 405"/>
          <p:cNvGrpSpPr/>
          <p:nvPr/>
        </p:nvGrpSpPr>
        <p:grpSpPr>
          <a:xfrm>
            <a:off x="7809120" y="2200320"/>
            <a:ext cx="123840" cy="122040"/>
            <a:chOff x="7809120" y="2200320"/>
            <a:chExt cx="123840" cy="122040"/>
          </a:xfrm>
        </p:grpSpPr>
        <p:sp>
          <p:nvSpPr>
            <p:cNvPr id="794" name="Line 406"/>
            <p:cNvSpPr/>
            <p:nvPr/>
          </p:nvSpPr>
          <p:spPr>
            <a:xfrm>
              <a:off x="7864200" y="220032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Line 407"/>
            <p:cNvSpPr/>
            <p:nvPr/>
          </p:nvSpPr>
          <p:spPr>
            <a:xfrm flipV="1">
              <a:off x="7809120" y="22575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6" name="Group 408"/>
          <p:cNvGrpSpPr/>
          <p:nvPr/>
        </p:nvGrpSpPr>
        <p:grpSpPr>
          <a:xfrm>
            <a:off x="7469280" y="2290680"/>
            <a:ext cx="123840" cy="122040"/>
            <a:chOff x="7469280" y="2290680"/>
            <a:chExt cx="123840" cy="122040"/>
          </a:xfrm>
        </p:grpSpPr>
        <p:sp>
          <p:nvSpPr>
            <p:cNvPr id="797" name="Line 409"/>
            <p:cNvSpPr/>
            <p:nvPr/>
          </p:nvSpPr>
          <p:spPr>
            <a:xfrm>
              <a:off x="7524360" y="229068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Line 410"/>
            <p:cNvSpPr/>
            <p:nvPr/>
          </p:nvSpPr>
          <p:spPr>
            <a:xfrm flipV="1">
              <a:off x="7469280" y="23479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99" name="Group 411"/>
          <p:cNvGrpSpPr/>
          <p:nvPr/>
        </p:nvGrpSpPr>
        <p:grpSpPr>
          <a:xfrm>
            <a:off x="7963200" y="1925640"/>
            <a:ext cx="123840" cy="122040"/>
            <a:chOff x="7963200" y="1925640"/>
            <a:chExt cx="123840" cy="122040"/>
          </a:xfrm>
        </p:grpSpPr>
        <p:sp>
          <p:nvSpPr>
            <p:cNvPr id="800" name="Line 412"/>
            <p:cNvSpPr/>
            <p:nvPr/>
          </p:nvSpPr>
          <p:spPr>
            <a:xfrm>
              <a:off x="8018280" y="192564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Line 413"/>
            <p:cNvSpPr/>
            <p:nvPr/>
          </p:nvSpPr>
          <p:spPr>
            <a:xfrm flipV="1">
              <a:off x="7963200" y="198288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2" name="Group 414"/>
          <p:cNvGrpSpPr/>
          <p:nvPr/>
        </p:nvGrpSpPr>
        <p:grpSpPr>
          <a:xfrm>
            <a:off x="7585200" y="1925640"/>
            <a:ext cx="123840" cy="122040"/>
            <a:chOff x="7585200" y="1925640"/>
            <a:chExt cx="123840" cy="122040"/>
          </a:xfrm>
        </p:grpSpPr>
        <p:sp>
          <p:nvSpPr>
            <p:cNvPr id="803" name="Line 415"/>
            <p:cNvSpPr/>
            <p:nvPr/>
          </p:nvSpPr>
          <p:spPr>
            <a:xfrm>
              <a:off x="7640280" y="192564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Line 416"/>
            <p:cNvSpPr/>
            <p:nvPr/>
          </p:nvSpPr>
          <p:spPr>
            <a:xfrm flipV="1">
              <a:off x="7585200" y="198288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05" name="Group 417"/>
          <p:cNvGrpSpPr/>
          <p:nvPr/>
        </p:nvGrpSpPr>
        <p:grpSpPr>
          <a:xfrm>
            <a:off x="8179200" y="2139840"/>
            <a:ext cx="122040" cy="120600"/>
            <a:chOff x="8179200" y="2139840"/>
            <a:chExt cx="122040" cy="120600"/>
          </a:xfrm>
        </p:grpSpPr>
        <p:sp>
          <p:nvSpPr>
            <p:cNvPr id="806" name="Line 418"/>
            <p:cNvSpPr/>
            <p:nvPr/>
          </p:nvSpPr>
          <p:spPr>
            <a:xfrm>
              <a:off x="8233560" y="2139840"/>
              <a:ext cx="2520" cy="1206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Line 419"/>
            <p:cNvSpPr/>
            <p:nvPr/>
          </p:nvSpPr>
          <p:spPr>
            <a:xfrm flipV="1">
              <a:off x="8179200" y="219636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8" name="CustomShape 420"/>
          <p:cNvSpPr/>
          <p:nvPr/>
        </p:nvSpPr>
        <p:spPr>
          <a:xfrm rot="5400000">
            <a:off x="6840720" y="2483640"/>
            <a:ext cx="148320" cy="1108800"/>
          </a:xfrm>
          <a:custGeom>
            <a:avLst/>
            <a:gdLst/>
            <a:ahLst/>
            <a:rect l="l" t="t" r="r" b="b"/>
            <a:pathLst>
              <a:path w="416" h="3084">
                <a:moveTo>
                  <a:pt x="0" y="0"/>
                </a:moveTo>
                <a:cubicBezTo>
                  <a:pt x="103" y="0"/>
                  <a:pt x="207" y="128"/>
                  <a:pt x="207" y="256"/>
                </a:cubicBezTo>
                <a:lnTo>
                  <a:pt x="207" y="1284"/>
                </a:lnTo>
                <a:cubicBezTo>
                  <a:pt x="207" y="1413"/>
                  <a:pt x="311" y="1541"/>
                  <a:pt x="415" y="1541"/>
                </a:cubicBezTo>
                <a:cubicBezTo>
                  <a:pt x="311" y="1541"/>
                  <a:pt x="207" y="1669"/>
                  <a:pt x="207" y="1798"/>
                </a:cubicBezTo>
                <a:lnTo>
                  <a:pt x="207" y="2826"/>
                </a:lnTo>
                <a:cubicBezTo>
                  <a:pt x="207" y="2954"/>
                  <a:pt x="103" y="3083"/>
                  <a:pt x="0" y="3083"/>
                </a:cubicBez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421"/>
          <p:cNvSpPr/>
          <p:nvPr/>
        </p:nvSpPr>
        <p:spPr>
          <a:xfrm>
            <a:off x="5867640" y="3028680"/>
            <a:ext cx="234072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280">
              <a:lnSpc>
                <a:spcPct val="100000"/>
              </a:lnSpc>
              <a:spcBef>
                <a:spcPts val="11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Depletion zone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10" name="CustomShape 422"/>
          <p:cNvSpPr/>
          <p:nvPr/>
        </p:nvSpPr>
        <p:spPr>
          <a:xfrm>
            <a:off x="5312160" y="1224000"/>
            <a:ext cx="125172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2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-type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11" name="CustomShape 423"/>
          <p:cNvSpPr/>
          <p:nvPr/>
        </p:nvSpPr>
        <p:spPr>
          <a:xfrm>
            <a:off x="7221960" y="1225440"/>
            <a:ext cx="125316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2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-type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812" name="Group 424"/>
          <p:cNvGrpSpPr/>
          <p:nvPr/>
        </p:nvGrpSpPr>
        <p:grpSpPr>
          <a:xfrm>
            <a:off x="6329520" y="2844720"/>
            <a:ext cx="123840" cy="122040"/>
            <a:chOff x="6329520" y="2844720"/>
            <a:chExt cx="123840" cy="122040"/>
          </a:xfrm>
        </p:grpSpPr>
        <p:sp>
          <p:nvSpPr>
            <p:cNvPr id="813" name="Line 425"/>
            <p:cNvSpPr/>
            <p:nvPr/>
          </p:nvSpPr>
          <p:spPr>
            <a:xfrm>
              <a:off x="6384600" y="284472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Line 426"/>
            <p:cNvSpPr/>
            <p:nvPr/>
          </p:nvSpPr>
          <p:spPr>
            <a:xfrm flipV="1">
              <a:off x="6329520" y="29019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5" name="Group 427"/>
          <p:cNvGrpSpPr/>
          <p:nvPr/>
        </p:nvGrpSpPr>
        <p:grpSpPr>
          <a:xfrm>
            <a:off x="6483600" y="2844720"/>
            <a:ext cx="123840" cy="122040"/>
            <a:chOff x="6483600" y="2844720"/>
            <a:chExt cx="123840" cy="122040"/>
          </a:xfrm>
        </p:grpSpPr>
        <p:sp>
          <p:nvSpPr>
            <p:cNvPr id="816" name="Line 428"/>
            <p:cNvSpPr/>
            <p:nvPr/>
          </p:nvSpPr>
          <p:spPr>
            <a:xfrm>
              <a:off x="6538680" y="2844720"/>
              <a:ext cx="2520" cy="12204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Line 429"/>
            <p:cNvSpPr/>
            <p:nvPr/>
          </p:nvSpPr>
          <p:spPr>
            <a:xfrm flipV="1">
              <a:off x="6483600" y="29019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18" name="Group 430"/>
          <p:cNvGrpSpPr/>
          <p:nvPr/>
        </p:nvGrpSpPr>
        <p:grpSpPr>
          <a:xfrm>
            <a:off x="6630840" y="2841120"/>
            <a:ext cx="123840" cy="122760"/>
            <a:chOff x="6630840" y="2841120"/>
            <a:chExt cx="123840" cy="122760"/>
          </a:xfrm>
        </p:grpSpPr>
        <p:sp>
          <p:nvSpPr>
            <p:cNvPr id="819" name="Line 431"/>
            <p:cNvSpPr/>
            <p:nvPr/>
          </p:nvSpPr>
          <p:spPr>
            <a:xfrm>
              <a:off x="6685920" y="2841120"/>
              <a:ext cx="2520" cy="1227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Line 432"/>
            <p:cNvSpPr/>
            <p:nvPr/>
          </p:nvSpPr>
          <p:spPr>
            <a:xfrm flipV="1">
              <a:off x="6630840" y="28983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21" name="Group 433"/>
          <p:cNvGrpSpPr/>
          <p:nvPr/>
        </p:nvGrpSpPr>
        <p:grpSpPr>
          <a:xfrm>
            <a:off x="6791400" y="2841120"/>
            <a:ext cx="123840" cy="122760"/>
            <a:chOff x="6791400" y="2841120"/>
            <a:chExt cx="123840" cy="122760"/>
          </a:xfrm>
        </p:grpSpPr>
        <p:sp>
          <p:nvSpPr>
            <p:cNvPr id="822" name="Line 434"/>
            <p:cNvSpPr/>
            <p:nvPr/>
          </p:nvSpPr>
          <p:spPr>
            <a:xfrm>
              <a:off x="6846480" y="2841120"/>
              <a:ext cx="2520" cy="1227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Line 435"/>
            <p:cNvSpPr/>
            <p:nvPr/>
          </p:nvSpPr>
          <p:spPr>
            <a:xfrm flipV="1">
              <a:off x="6791400" y="28983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24" name="Line 436"/>
          <p:cNvSpPr/>
          <p:nvPr/>
        </p:nvSpPr>
        <p:spPr>
          <a:xfrm>
            <a:off x="6977160" y="2873160"/>
            <a:ext cx="9072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Line 437"/>
          <p:cNvSpPr/>
          <p:nvPr/>
        </p:nvSpPr>
        <p:spPr>
          <a:xfrm>
            <a:off x="7085160" y="287172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Line 438"/>
          <p:cNvSpPr/>
          <p:nvPr/>
        </p:nvSpPr>
        <p:spPr>
          <a:xfrm>
            <a:off x="7239240" y="2869920"/>
            <a:ext cx="92160" cy="36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Line 439"/>
          <p:cNvSpPr/>
          <p:nvPr/>
        </p:nvSpPr>
        <p:spPr>
          <a:xfrm>
            <a:off x="7377480" y="2869920"/>
            <a:ext cx="918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440"/>
          <p:cNvSpPr/>
          <p:nvPr/>
        </p:nvSpPr>
        <p:spPr>
          <a:xfrm>
            <a:off x="150120" y="3236760"/>
            <a:ext cx="9232200" cy="97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electric field removes any free charge carriers creating the so called “depletion zone”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size of the depletion zone can be increased by adding a reverse bias voltage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829" name="CustomShape 441"/>
          <p:cNvSpPr/>
          <p:nvPr/>
        </p:nvSpPr>
        <p:spPr>
          <a:xfrm>
            <a:off x="5387040" y="6553080"/>
            <a:ext cx="3764880" cy="133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442"/>
          <p:cNvSpPr/>
          <p:nvPr/>
        </p:nvSpPr>
        <p:spPr>
          <a:xfrm>
            <a:off x="4756680" y="5242680"/>
            <a:ext cx="1897920" cy="11613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443"/>
          <p:cNvSpPr/>
          <p:nvPr/>
        </p:nvSpPr>
        <p:spPr>
          <a:xfrm>
            <a:off x="4877640" y="535860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444"/>
          <p:cNvSpPr/>
          <p:nvPr/>
        </p:nvSpPr>
        <p:spPr>
          <a:xfrm>
            <a:off x="5093280" y="535860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445"/>
          <p:cNvSpPr/>
          <p:nvPr/>
        </p:nvSpPr>
        <p:spPr>
          <a:xfrm>
            <a:off x="4848840" y="556164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446"/>
          <p:cNvSpPr/>
          <p:nvPr/>
        </p:nvSpPr>
        <p:spPr>
          <a:xfrm>
            <a:off x="4848840" y="579348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447"/>
          <p:cNvSpPr/>
          <p:nvPr/>
        </p:nvSpPr>
        <p:spPr>
          <a:xfrm>
            <a:off x="4848840" y="623016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448"/>
          <p:cNvSpPr/>
          <p:nvPr/>
        </p:nvSpPr>
        <p:spPr>
          <a:xfrm>
            <a:off x="5001120" y="5474520"/>
            <a:ext cx="59760" cy="579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449"/>
          <p:cNvSpPr/>
          <p:nvPr/>
        </p:nvSpPr>
        <p:spPr>
          <a:xfrm>
            <a:off x="5123520" y="559044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450"/>
          <p:cNvSpPr/>
          <p:nvPr/>
        </p:nvSpPr>
        <p:spPr>
          <a:xfrm>
            <a:off x="5245920" y="57063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451"/>
          <p:cNvSpPr/>
          <p:nvPr/>
        </p:nvSpPr>
        <p:spPr>
          <a:xfrm>
            <a:off x="5367960" y="582372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452"/>
          <p:cNvSpPr/>
          <p:nvPr/>
        </p:nvSpPr>
        <p:spPr>
          <a:xfrm>
            <a:off x="5490360" y="593964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453"/>
          <p:cNvSpPr/>
          <p:nvPr/>
        </p:nvSpPr>
        <p:spPr>
          <a:xfrm>
            <a:off x="5614200" y="605556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454"/>
          <p:cNvSpPr/>
          <p:nvPr/>
        </p:nvSpPr>
        <p:spPr>
          <a:xfrm>
            <a:off x="5734800" y="6171480"/>
            <a:ext cx="62640" cy="579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455"/>
          <p:cNvSpPr/>
          <p:nvPr/>
        </p:nvSpPr>
        <p:spPr>
          <a:xfrm>
            <a:off x="5858640" y="628740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456"/>
          <p:cNvSpPr/>
          <p:nvPr/>
        </p:nvSpPr>
        <p:spPr>
          <a:xfrm>
            <a:off x="5215680" y="547452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457"/>
          <p:cNvSpPr/>
          <p:nvPr/>
        </p:nvSpPr>
        <p:spPr>
          <a:xfrm>
            <a:off x="5336280" y="5590440"/>
            <a:ext cx="6264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458"/>
          <p:cNvSpPr/>
          <p:nvPr/>
        </p:nvSpPr>
        <p:spPr>
          <a:xfrm>
            <a:off x="5460120" y="5706360"/>
            <a:ext cx="61200" cy="579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459"/>
          <p:cNvSpPr/>
          <p:nvPr/>
        </p:nvSpPr>
        <p:spPr>
          <a:xfrm>
            <a:off x="5582160" y="582372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460"/>
          <p:cNvSpPr/>
          <p:nvPr/>
        </p:nvSpPr>
        <p:spPr>
          <a:xfrm>
            <a:off x="5706000" y="593964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461"/>
          <p:cNvSpPr/>
          <p:nvPr/>
        </p:nvSpPr>
        <p:spPr>
          <a:xfrm>
            <a:off x="5826960" y="60555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462"/>
          <p:cNvSpPr/>
          <p:nvPr/>
        </p:nvSpPr>
        <p:spPr>
          <a:xfrm>
            <a:off x="5950440" y="617148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463"/>
          <p:cNvSpPr/>
          <p:nvPr/>
        </p:nvSpPr>
        <p:spPr>
          <a:xfrm>
            <a:off x="6072840" y="628740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464"/>
          <p:cNvSpPr/>
          <p:nvPr/>
        </p:nvSpPr>
        <p:spPr>
          <a:xfrm>
            <a:off x="4969440" y="5677560"/>
            <a:ext cx="612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465"/>
          <p:cNvSpPr/>
          <p:nvPr/>
        </p:nvSpPr>
        <p:spPr>
          <a:xfrm>
            <a:off x="5093280" y="579348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466"/>
          <p:cNvSpPr/>
          <p:nvPr/>
        </p:nvSpPr>
        <p:spPr>
          <a:xfrm>
            <a:off x="5215680" y="5909400"/>
            <a:ext cx="59400" cy="579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467"/>
          <p:cNvSpPr/>
          <p:nvPr/>
        </p:nvSpPr>
        <p:spPr>
          <a:xfrm>
            <a:off x="5336280" y="6027120"/>
            <a:ext cx="6264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468"/>
          <p:cNvSpPr/>
          <p:nvPr/>
        </p:nvSpPr>
        <p:spPr>
          <a:xfrm>
            <a:off x="5460120" y="614268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469"/>
          <p:cNvSpPr/>
          <p:nvPr/>
        </p:nvSpPr>
        <p:spPr>
          <a:xfrm>
            <a:off x="5582160" y="6258600"/>
            <a:ext cx="612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470"/>
          <p:cNvSpPr/>
          <p:nvPr/>
        </p:nvSpPr>
        <p:spPr>
          <a:xfrm>
            <a:off x="4969440" y="590940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471"/>
          <p:cNvSpPr/>
          <p:nvPr/>
        </p:nvSpPr>
        <p:spPr>
          <a:xfrm>
            <a:off x="5093280" y="6027120"/>
            <a:ext cx="5976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472"/>
          <p:cNvSpPr/>
          <p:nvPr/>
        </p:nvSpPr>
        <p:spPr>
          <a:xfrm>
            <a:off x="5215680" y="6142680"/>
            <a:ext cx="594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473"/>
          <p:cNvSpPr/>
          <p:nvPr/>
        </p:nvSpPr>
        <p:spPr>
          <a:xfrm>
            <a:off x="5336280" y="6258600"/>
            <a:ext cx="6264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474"/>
          <p:cNvSpPr/>
          <p:nvPr/>
        </p:nvSpPr>
        <p:spPr>
          <a:xfrm>
            <a:off x="4817160" y="6027120"/>
            <a:ext cx="5976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475"/>
          <p:cNvSpPr/>
          <p:nvPr/>
        </p:nvSpPr>
        <p:spPr>
          <a:xfrm>
            <a:off x="4939560" y="6142680"/>
            <a:ext cx="60840" cy="565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476"/>
          <p:cNvSpPr/>
          <p:nvPr/>
        </p:nvSpPr>
        <p:spPr>
          <a:xfrm>
            <a:off x="5061600" y="6258600"/>
            <a:ext cx="612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477"/>
          <p:cNvSpPr/>
          <p:nvPr/>
        </p:nvSpPr>
        <p:spPr>
          <a:xfrm>
            <a:off x="5275800" y="535860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478"/>
          <p:cNvSpPr/>
          <p:nvPr/>
        </p:nvSpPr>
        <p:spPr>
          <a:xfrm>
            <a:off x="5399640" y="5474520"/>
            <a:ext cx="59760" cy="579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479"/>
          <p:cNvSpPr/>
          <p:nvPr/>
        </p:nvSpPr>
        <p:spPr>
          <a:xfrm>
            <a:off x="5522040" y="559044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480"/>
          <p:cNvSpPr/>
          <p:nvPr/>
        </p:nvSpPr>
        <p:spPr>
          <a:xfrm>
            <a:off x="5644080" y="57063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481"/>
          <p:cNvSpPr/>
          <p:nvPr/>
        </p:nvSpPr>
        <p:spPr>
          <a:xfrm>
            <a:off x="5766480" y="5823720"/>
            <a:ext cx="59760" cy="565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482"/>
          <p:cNvSpPr/>
          <p:nvPr/>
        </p:nvSpPr>
        <p:spPr>
          <a:xfrm>
            <a:off x="5888880" y="5939640"/>
            <a:ext cx="6084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483"/>
          <p:cNvSpPr/>
          <p:nvPr/>
        </p:nvSpPr>
        <p:spPr>
          <a:xfrm>
            <a:off x="6010920" y="60555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484"/>
          <p:cNvSpPr/>
          <p:nvPr/>
        </p:nvSpPr>
        <p:spPr>
          <a:xfrm>
            <a:off x="6133320" y="617148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485"/>
          <p:cNvSpPr/>
          <p:nvPr/>
        </p:nvSpPr>
        <p:spPr>
          <a:xfrm>
            <a:off x="6257160" y="628740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486"/>
          <p:cNvSpPr/>
          <p:nvPr/>
        </p:nvSpPr>
        <p:spPr>
          <a:xfrm>
            <a:off x="5460120" y="535860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487"/>
          <p:cNvSpPr/>
          <p:nvPr/>
        </p:nvSpPr>
        <p:spPr>
          <a:xfrm>
            <a:off x="5582160" y="547452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488"/>
          <p:cNvSpPr/>
          <p:nvPr/>
        </p:nvSpPr>
        <p:spPr>
          <a:xfrm>
            <a:off x="5706000" y="559044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489"/>
          <p:cNvSpPr/>
          <p:nvPr/>
        </p:nvSpPr>
        <p:spPr>
          <a:xfrm>
            <a:off x="5826960" y="57063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490"/>
          <p:cNvSpPr/>
          <p:nvPr/>
        </p:nvSpPr>
        <p:spPr>
          <a:xfrm>
            <a:off x="5950440" y="582372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491"/>
          <p:cNvSpPr/>
          <p:nvPr/>
        </p:nvSpPr>
        <p:spPr>
          <a:xfrm>
            <a:off x="6072840" y="593964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492"/>
          <p:cNvSpPr/>
          <p:nvPr/>
        </p:nvSpPr>
        <p:spPr>
          <a:xfrm>
            <a:off x="6195240" y="6055560"/>
            <a:ext cx="61200" cy="579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493"/>
          <p:cNvSpPr/>
          <p:nvPr/>
        </p:nvSpPr>
        <p:spPr>
          <a:xfrm>
            <a:off x="6317280" y="617148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494"/>
          <p:cNvSpPr/>
          <p:nvPr/>
        </p:nvSpPr>
        <p:spPr>
          <a:xfrm>
            <a:off x="6439680" y="6287400"/>
            <a:ext cx="61200" cy="579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495"/>
          <p:cNvSpPr/>
          <p:nvPr/>
        </p:nvSpPr>
        <p:spPr>
          <a:xfrm>
            <a:off x="5674320" y="535860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496"/>
          <p:cNvSpPr/>
          <p:nvPr/>
        </p:nvSpPr>
        <p:spPr>
          <a:xfrm>
            <a:off x="5798160" y="547452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497"/>
          <p:cNvSpPr/>
          <p:nvPr/>
        </p:nvSpPr>
        <p:spPr>
          <a:xfrm>
            <a:off x="5918760" y="5590440"/>
            <a:ext cx="61200" cy="579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498"/>
          <p:cNvSpPr/>
          <p:nvPr/>
        </p:nvSpPr>
        <p:spPr>
          <a:xfrm>
            <a:off x="6042600" y="570636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499"/>
          <p:cNvSpPr/>
          <p:nvPr/>
        </p:nvSpPr>
        <p:spPr>
          <a:xfrm>
            <a:off x="6165000" y="5823720"/>
            <a:ext cx="594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8" name="CustomShape 500"/>
          <p:cNvSpPr/>
          <p:nvPr/>
        </p:nvSpPr>
        <p:spPr>
          <a:xfrm>
            <a:off x="6287040" y="593964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501"/>
          <p:cNvSpPr/>
          <p:nvPr/>
        </p:nvSpPr>
        <p:spPr>
          <a:xfrm>
            <a:off x="6409440" y="60555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502"/>
          <p:cNvSpPr/>
          <p:nvPr/>
        </p:nvSpPr>
        <p:spPr>
          <a:xfrm>
            <a:off x="6531480" y="617148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503"/>
          <p:cNvSpPr/>
          <p:nvPr/>
        </p:nvSpPr>
        <p:spPr>
          <a:xfrm>
            <a:off x="5826960" y="5330160"/>
            <a:ext cx="61200" cy="561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504"/>
          <p:cNvSpPr/>
          <p:nvPr/>
        </p:nvSpPr>
        <p:spPr>
          <a:xfrm>
            <a:off x="5950440" y="5446080"/>
            <a:ext cx="5976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505"/>
          <p:cNvSpPr/>
          <p:nvPr/>
        </p:nvSpPr>
        <p:spPr>
          <a:xfrm>
            <a:off x="6072840" y="556164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506"/>
          <p:cNvSpPr/>
          <p:nvPr/>
        </p:nvSpPr>
        <p:spPr>
          <a:xfrm>
            <a:off x="6195240" y="5677560"/>
            <a:ext cx="61200" cy="5832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507"/>
          <p:cNvSpPr/>
          <p:nvPr/>
        </p:nvSpPr>
        <p:spPr>
          <a:xfrm>
            <a:off x="6317280" y="579348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508"/>
          <p:cNvSpPr/>
          <p:nvPr/>
        </p:nvSpPr>
        <p:spPr>
          <a:xfrm>
            <a:off x="6439680" y="5909400"/>
            <a:ext cx="61200" cy="579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509"/>
          <p:cNvSpPr/>
          <p:nvPr/>
        </p:nvSpPr>
        <p:spPr>
          <a:xfrm>
            <a:off x="6563520" y="6027120"/>
            <a:ext cx="5940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510"/>
          <p:cNvSpPr/>
          <p:nvPr/>
        </p:nvSpPr>
        <p:spPr>
          <a:xfrm>
            <a:off x="6042600" y="5330160"/>
            <a:ext cx="5976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511"/>
          <p:cNvSpPr/>
          <p:nvPr/>
        </p:nvSpPr>
        <p:spPr>
          <a:xfrm>
            <a:off x="6165000" y="5446080"/>
            <a:ext cx="5940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512"/>
          <p:cNvSpPr/>
          <p:nvPr/>
        </p:nvSpPr>
        <p:spPr>
          <a:xfrm>
            <a:off x="6287040" y="5561640"/>
            <a:ext cx="612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513"/>
          <p:cNvSpPr/>
          <p:nvPr/>
        </p:nvSpPr>
        <p:spPr>
          <a:xfrm>
            <a:off x="6409440" y="5677560"/>
            <a:ext cx="612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514"/>
          <p:cNvSpPr/>
          <p:nvPr/>
        </p:nvSpPr>
        <p:spPr>
          <a:xfrm>
            <a:off x="6531480" y="579348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515"/>
          <p:cNvSpPr/>
          <p:nvPr/>
        </p:nvSpPr>
        <p:spPr>
          <a:xfrm>
            <a:off x="6257160" y="529992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516"/>
          <p:cNvSpPr/>
          <p:nvPr/>
        </p:nvSpPr>
        <p:spPr>
          <a:xfrm>
            <a:off x="6379200" y="5415840"/>
            <a:ext cx="59760" cy="57960"/>
          </a:xfrm>
          <a:prstGeom prst="ellipse">
            <a:avLst/>
          </a:prstGeom>
          <a:solidFill>
            <a:srgbClr val="ff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517"/>
          <p:cNvSpPr/>
          <p:nvPr/>
        </p:nvSpPr>
        <p:spPr>
          <a:xfrm>
            <a:off x="6501600" y="553320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518"/>
          <p:cNvSpPr/>
          <p:nvPr/>
        </p:nvSpPr>
        <p:spPr>
          <a:xfrm>
            <a:off x="6501600" y="5330160"/>
            <a:ext cx="6120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Line 519"/>
          <p:cNvSpPr/>
          <p:nvPr/>
        </p:nvSpPr>
        <p:spPr>
          <a:xfrm>
            <a:off x="5072760" y="570168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Line 520"/>
          <p:cNvSpPr/>
          <p:nvPr/>
        </p:nvSpPr>
        <p:spPr>
          <a:xfrm>
            <a:off x="5072760" y="617616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Line 521"/>
          <p:cNvSpPr/>
          <p:nvPr/>
        </p:nvSpPr>
        <p:spPr>
          <a:xfrm>
            <a:off x="5317200" y="593496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Line 522"/>
          <p:cNvSpPr/>
          <p:nvPr/>
        </p:nvSpPr>
        <p:spPr>
          <a:xfrm>
            <a:off x="4955400" y="5847480"/>
            <a:ext cx="9180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Line 523"/>
          <p:cNvSpPr/>
          <p:nvPr/>
        </p:nvSpPr>
        <p:spPr>
          <a:xfrm>
            <a:off x="4980600" y="5325120"/>
            <a:ext cx="92160" cy="36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Line 524"/>
          <p:cNvSpPr/>
          <p:nvPr/>
        </p:nvSpPr>
        <p:spPr>
          <a:xfrm>
            <a:off x="5409360" y="559044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525"/>
          <p:cNvSpPr/>
          <p:nvPr/>
        </p:nvSpPr>
        <p:spPr>
          <a:xfrm>
            <a:off x="6655320" y="5242680"/>
            <a:ext cx="1897920" cy="11613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526"/>
          <p:cNvSpPr/>
          <p:nvPr/>
        </p:nvSpPr>
        <p:spPr>
          <a:xfrm>
            <a:off x="6776280" y="535860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527"/>
          <p:cNvSpPr/>
          <p:nvPr/>
        </p:nvSpPr>
        <p:spPr>
          <a:xfrm>
            <a:off x="6991920" y="535860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528"/>
          <p:cNvSpPr/>
          <p:nvPr/>
        </p:nvSpPr>
        <p:spPr>
          <a:xfrm>
            <a:off x="6747480" y="556164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529"/>
          <p:cNvSpPr/>
          <p:nvPr/>
        </p:nvSpPr>
        <p:spPr>
          <a:xfrm>
            <a:off x="6747480" y="579348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530"/>
          <p:cNvSpPr/>
          <p:nvPr/>
        </p:nvSpPr>
        <p:spPr>
          <a:xfrm>
            <a:off x="6747480" y="623016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531"/>
          <p:cNvSpPr/>
          <p:nvPr/>
        </p:nvSpPr>
        <p:spPr>
          <a:xfrm>
            <a:off x="6900120" y="5474520"/>
            <a:ext cx="59400" cy="579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532"/>
          <p:cNvSpPr/>
          <p:nvPr/>
        </p:nvSpPr>
        <p:spPr>
          <a:xfrm>
            <a:off x="7022160" y="559044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533"/>
          <p:cNvSpPr/>
          <p:nvPr/>
        </p:nvSpPr>
        <p:spPr>
          <a:xfrm>
            <a:off x="7144560" y="57063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534"/>
          <p:cNvSpPr/>
          <p:nvPr/>
        </p:nvSpPr>
        <p:spPr>
          <a:xfrm>
            <a:off x="7266600" y="582372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535"/>
          <p:cNvSpPr/>
          <p:nvPr/>
        </p:nvSpPr>
        <p:spPr>
          <a:xfrm>
            <a:off x="7389000" y="593964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536"/>
          <p:cNvSpPr/>
          <p:nvPr/>
        </p:nvSpPr>
        <p:spPr>
          <a:xfrm>
            <a:off x="7512840" y="605556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537"/>
          <p:cNvSpPr/>
          <p:nvPr/>
        </p:nvSpPr>
        <p:spPr>
          <a:xfrm>
            <a:off x="7633440" y="6171480"/>
            <a:ext cx="62640" cy="579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538"/>
          <p:cNvSpPr/>
          <p:nvPr/>
        </p:nvSpPr>
        <p:spPr>
          <a:xfrm>
            <a:off x="7757280" y="628740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539"/>
          <p:cNvSpPr/>
          <p:nvPr/>
        </p:nvSpPr>
        <p:spPr>
          <a:xfrm>
            <a:off x="7114320" y="547452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540"/>
          <p:cNvSpPr/>
          <p:nvPr/>
        </p:nvSpPr>
        <p:spPr>
          <a:xfrm>
            <a:off x="7236360" y="559044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541"/>
          <p:cNvSpPr/>
          <p:nvPr/>
        </p:nvSpPr>
        <p:spPr>
          <a:xfrm>
            <a:off x="7358760" y="5706360"/>
            <a:ext cx="61200" cy="579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542"/>
          <p:cNvSpPr/>
          <p:nvPr/>
        </p:nvSpPr>
        <p:spPr>
          <a:xfrm>
            <a:off x="7480800" y="582372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543"/>
          <p:cNvSpPr/>
          <p:nvPr/>
        </p:nvSpPr>
        <p:spPr>
          <a:xfrm>
            <a:off x="7604640" y="593964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544"/>
          <p:cNvSpPr/>
          <p:nvPr/>
        </p:nvSpPr>
        <p:spPr>
          <a:xfrm>
            <a:off x="7725600" y="60555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545"/>
          <p:cNvSpPr/>
          <p:nvPr/>
        </p:nvSpPr>
        <p:spPr>
          <a:xfrm>
            <a:off x="7849440" y="617148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546"/>
          <p:cNvSpPr/>
          <p:nvPr/>
        </p:nvSpPr>
        <p:spPr>
          <a:xfrm>
            <a:off x="7971480" y="628740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547"/>
          <p:cNvSpPr/>
          <p:nvPr/>
        </p:nvSpPr>
        <p:spPr>
          <a:xfrm>
            <a:off x="6868080" y="5677560"/>
            <a:ext cx="612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548"/>
          <p:cNvSpPr/>
          <p:nvPr/>
        </p:nvSpPr>
        <p:spPr>
          <a:xfrm>
            <a:off x="6991920" y="579348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549"/>
          <p:cNvSpPr/>
          <p:nvPr/>
        </p:nvSpPr>
        <p:spPr>
          <a:xfrm>
            <a:off x="7114320" y="5909400"/>
            <a:ext cx="59400" cy="579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550"/>
          <p:cNvSpPr/>
          <p:nvPr/>
        </p:nvSpPr>
        <p:spPr>
          <a:xfrm>
            <a:off x="7236360" y="6027120"/>
            <a:ext cx="6120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551"/>
          <p:cNvSpPr/>
          <p:nvPr/>
        </p:nvSpPr>
        <p:spPr>
          <a:xfrm>
            <a:off x="7358760" y="614268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552"/>
          <p:cNvSpPr/>
          <p:nvPr/>
        </p:nvSpPr>
        <p:spPr>
          <a:xfrm>
            <a:off x="7480800" y="6258600"/>
            <a:ext cx="612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553"/>
          <p:cNvSpPr/>
          <p:nvPr/>
        </p:nvSpPr>
        <p:spPr>
          <a:xfrm>
            <a:off x="6868080" y="590940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554"/>
          <p:cNvSpPr/>
          <p:nvPr/>
        </p:nvSpPr>
        <p:spPr>
          <a:xfrm>
            <a:off x="6991920" y="6027120"/>
            <a:ext cx="5976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555"/>
          <p:cNvSpPr/>
          <p:nvPr/>
        </p:nvSpPr>
        <p:spPr>
          <a:xfrm>
            <a:off x="7114320" y="6142680"/>
            <a:ext cx="594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556"/>
          <p:cNvSpPr/>
          <p:nvPr/>
        </p:nvSpPr>
        <p:spPr>
          <a:xfrm>
            <a:off x="7236360" y="6258600"/>
            <a:ext cx="6120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CustomShape 557"/>
          <p:cNvSpPr/>
          <p:nvPr/>
        </p:nvSpPr>
        <p:spPr>
          <a:xfrm>
            <a:off x="6715800" y="6027120"/>
            <a:ext cx="5976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CustomShape 558"/>
          <p:cNvSpPr/>
          <p:nvPr/>
        </p:nvSpPr>
        <p:spPr>
          <a:xfrm>
            <a:off x="6838200" y="6142680"/>
            <a:ext cx="61200" cy="565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CustomShape 559"/>
          <p:cNvSpPr/>
          <p:nvPr/>
        </p:nvSpPr>
        <p:spPr>
          <a:xfrm>
            <a:off x="6960240" y="6258600"/>
            <a:ext cx="612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CustomShape 560"/>
          <p:cNvSpPr/>
          <p:nvPr/>
        </p:nvSpPr>
        <p:spPr>
          <a:xfrm>
            <a:off x="7174440" y="535860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9" name="CustomShape 561"/>
          <p:cNvSpPr/>
          <p:nvPr/>
        </p:nvSpPr>
        <p:spPr>
          <a:xfrm>
            <a:off x="7298280" y="5474520"/>
            <a:ext cx="59760" cy="579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0" name="CustomShape 562"/>
          <p:cNvSpPr/>
          <p:nvPr/>
        </p:nvSpPr>
        <p:spPr>
          <a:xfrm>
            <a:off x="7420680" y="559044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1" name="CustomShape 563"/>
          <p:cNvSpPr/>
          <p:nvPr/>
        </p:nvSpPr>
        <p:spPr>
          <a:xfrm>
            <a:off x="7542720" y="57063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564"/>
          <p:cNvSpPr/>
          <p:nvPr/>
        </p:nvSpPr>
        <p:spPr>
          <a:xfrm>
            <a:off x="7665120" y="5823720"/>
            <a:ext cx="59760" cy="565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565"/>
          <p:cNvSpPr/>
          <p:nvPr/>
        </p:nvSpPr>
        <p:spPr>
          <a:xfrm>
            <a:off x="7787520" y="593964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566"/>
          <p:cNvSpPr/>
          <p:nvPr/>
        </p:nvSpPr>
        <p:spPr>
          <a:xfrm>
            <a:off x="7909560" y="60555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567"/>
          <p:cNvSpPr/>
          <p:nvPr/>
        </p:nvSpPr>
        <p:spPr>
          <a:xfrm>
            <a:off x="8031960" y="6171480"/>
            <a:ext cx="6264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568"/>
          <p:cNvSpPr/>
          <p:nvPr/>
        </p:nvSpPr>
        <p:spPr>
          <a:xfrm>
            <a:off x="8155800" y="628740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569"/>
          <p:cNvSpPr/>
          <p:nvPr/>
        </p:nvSpPr>
        <p:spPr>
          <a:xfrm>
            <a:off x="7358760" y="535860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570"/>
          <p:cNvSpPr/>
          <p:nvPr/>
        </p:nvSpPr>
        <p:spPr>
          <a:xfrm>
            <a:off x="7480800" y="547452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571"/>
          <p:cNvSpPr/>
          <p:nvPr/>
        </p:nvSpPr>
        <p:spPr>
          <a:xfrm>
            <a:off x="7604640" y="559044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572"/>
          <p:cNvSpPr/>
          <p:nvPr/>
        </p:nvSpPr>
        <p:spPr>
          <a:xfrm>
            <a:off x="7725600" y="57063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573"/>
          <p:cNvSpPr/>
          <p:nvPr/>
        </p:nvSpPr>
        <p:spPr>
          <a:xfrm>
            <a:off x="7849440" y="5823720"/>
            <a:ext cx="594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574"/>
          <p:cNvSpPr/>
          <p:nvPr/>
        </p:nvSpPr>
        <p:spPr>
          <a:xfrm>
            <a:off x="7971480" y="593964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575"/>
          <p:cNvSpPr/>
          <p:nvPr/>
        </p:nvSpPr>
        <p:spPr>
          <a:xfrm>
            <a:off x="8095320" y="6055560"/>
            <a:ext cx="59760" cy="579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576"/>
          <p:cNvSpPr/>
          <p:nvPr/>
        </p:nvSpPr>
        <p:spPr>
          <a:xfrm>
            <a:off x="8215920" y="617148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577"/>
          <p:cNvSpPr/>
          <p:nvPr/>
        </p:nvSpPr>
        <p:spPr>
          <a:xfrm>
            <a:off x="8338320" y="6287400"/>
            <a:ext cx="61200" cy="579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578"/>
          <p:cNvSpPr/>
          <p:nvPr/>
        </p:nvSpPr>
        <p:spPr>
          <a:xfrm>
            <a:off x="7572960" y="5358600"/>
            <a:ext cx="5976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579"/>
          <p:cNvSpPr/>
          <p:nvPr/>
        </p:nvSpPr>
        <p:spPr>
          <a:xfrm>
            <a:off x="7696800" y="547452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580"/>
          <p:cNvSpPr/>
          <p:nvPr/>
        </p:nvSpPr>
        <p:spPr>
          <a:xfrm>
            <a:off x="7817400" y="5590440"/>
            <a:ext cx="61200" cy="579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581"/>
          <p:cNvSpPr/>
          <p:nvPr/>
        </p:nvSpPr>
        <p:spPr>
          <a:xfrm>
            <a:off x="7941240" y="5706360"/>
            <a:ext cx="5976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582"/>
          <p:cNvSpPr/>
          <p:nvPr/>
        </p:nvSpPr>
        <p:spPr>
          <a:xfrm>
            <a:off x="8063640" y="5823720"/>
            <a:ext cx="594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583"/>
          <p:cNvSpPr/>
          <p:nvPr/>
        </p:nvSpPr>
        <p:spPr>
          <a:xfrm>
            <a:off x="8185680" y="593964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584"/>
          <p:cNvSpPr/>
          <p:nvPr/>
        </p:nvSpPr>
        <p:spPr>
          <a:xfrm>
            <a:off x="8308080" y="605556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585"/>
          <p:cNvSpPr/>
          <p:nvPr/>
        </p:nvSpPr>
        <p:spPr>
          <a:xfrm>
            <a:off x="8430120" y="617148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586"/>
          <p:cNvSpPr/>
          <p:nvPr/>
        </p:nvSpPr>
        <p:spPr>
          <a:xfrm>
            <a:off x="7725600" y="5330160"/>
            <a:ext cx="61200" cy="561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587"/>
          <p:cNvSpPr/>
          <p:nvPr/>
        </p:nvSpPr>
        <p:spPr>
          <a:xfrm>
            <a:off x="7849440" y="5446080"/>
            <a:ext cx="5940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588"/>
          <p:cNvSpPr/>
          <p:nvPr/>
        </p:nvSpPr>
        <p:spPr>
          <a:xfrm>
            <a:off x="7971480" y="5561640"/>
            <a:ext cx="5976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589"/>
          <p:cNvSpPr/>
          <p:nvPr/>
        </p:nvSpPr>
        <p:spPr>
          <a:xfrm>
            <a:off x="8095320" y="5677560"/>
            <a:ext cx="59760" cy="5832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CustomShape 590"/>
          <p:cNvSpPr/>
          <p:nvPr/>
        </p:nvSpPr>
        <p:spPr>
          <a:xfrm>
            <a:off x="8215920" y="579348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591"/>
          <p:cNvSpPr/>
          <p:nvPr/>
        </p:nvSpPr>
        <p:spPr>
          <a:xfrm>
            <a:off x="8338320" y="5909400"/>
            <a:ext cx="61200" cy="579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592"/>
          <p:cNvSpPr/>
          <p:nvPr/>
        </p:nvSpPr>
        <p:spPr>
          <a:xfrm>
            <a:off x="8462160" y="6027120"/>
            <a:ext cx="5940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593"/>
          <p:cNvSpPr/>
          <p:nvPr/>
        </p:nvSpPr>
        <p:spPr>
          <a:xfrm>
            <a:off x="7941240" y="5330160"/>
            <a:ext cx="5976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594"/>
          <p:cNvSpPr/>
          <p:nvPr/>
        </p:nvSpPr>
        <p:spPr>
          <a:xfrm>
            <a:off x="8063640" y="5446080"/>
            <a:ext cx="5940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595"/>
          <p:cNvSpPr/>
          <p:nvPr/>
        </p:nvSpPr>
        <p:spPr>
          <a:xfrm>
            <a:off x="8185680" y="5561640"/>
            <a:ext cx="612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596"/>
          <p:cNvSpPr/>
          <p:nvPr/>
        </p:nvSpPr>
        <p:spPr>
          <a:xfrm>
            <a:off x="8308080" y="5677560"/>
            <a:ext cx="61200" cy="583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597"/>
          <p:cNvSpPr/>
          <p:nvPr/>
        </p:nvSpPr>
        <p:spPr>
          <a:xfrm>
            <a:off x="8430120" y="5793480"/>
            <a:ext cx="612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598"/>
          <p:cNvSpPr/>
          <p:nvPr/>
        </p:nvSpPr>
        <p:spPr>
          <a:xfrm>
            <a:off x="8155800" y="5299920"/>
            <a:ext cx="59400" cy="579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599"/>
          <p:cNvSpPr/>
          <p:nvPr/>
        </p:nvSpPr>
        <p:spPr>
          <a:xfrm>
            <a:off x="8277840" y="5415840"/>
            <a:ext cx="59760" cy="57960"/>
          </a:xfrm>
          <a:prstGeom prst="ellipse">
            <a:avLst/>
          </a:prstGeom>
          <a:solidFill>
            <a:srgbClr val="3333cc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600"/>
          <p:cNvSpPr/>
          <p:nvPr/>
        </p:nvSpPr>
        <p:spPr>
          <a:xfrm>
            <a:off x="8400240" y="5533200"/>
            <a:ext cx="61200" cy="5652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601"/>
          <p:cNvSpPr/>
          <p:nvPr/>
        </p:nvSpPr>
        <p:spPr>
          <a:xfrm>
            <a:off x="8400240" y="5330160"/>
            <a:ext cx="61200" cy="56160"/>
          </a:xfrm>
          <a:prstGeom prst="ellipse">
            <a:avLst/>
          </a:prstGeom>
          <a:solidFill>
            <a:srgbClr val="80808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90" name="Group 602"/>
          <p:cNvGrpSpPr/>
          <p:nvPr/>
        </p:nvGrpSpPr>
        <p:grpSpPr>
          <a:xfrm>
            <a:off x="8001720" y="5271480"/>
            <a:ext cx="122040" cy="115560"/>
            <a:chOff x="8001720" y="5271480"/>
            <a:chExt cx="122040" cy="115560"/>
          </a:xfrm>
        </p:grpSpPr>
        <p:sp>
          <p:nvSpPr>
            <p:cNvPr id="991" name="Line 603"/>
            <p:cNvSpPr/>
            <p:nvPr/>
          </p:nvSpPr>
          <p:spPr>
            <a:xfrm>
              <a:off x="8056080" y="5271480"/>
              <a:ext cx="2520" cy="1155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Line 604"/>
            <p:cNvSpPr/>
            <p:nvPr/>
          </p:nvSpPr>
          <p:spPr>
            <a:xfrm flipV="1">
              <a:off x="8001720" y="532548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3" name="Group 605"/>
          <p:cNvGrpSpPr/>
          <p:nvPr/>
        </p:nvGrpSpPr>
        <p:grpSpPr>
          <a:xfrm>
            <a:off x="8277840" y="5502960"/>
            <a:ext cx="122400" cy="117720"/>
            <a:chOff x="8277840" y="5502960"/>
            <a:chExt cx="122400" cy="117720"/>
          </a:xfrm>
        </p:grpSpPr>
        <p:sp>
          <p:nvSpPr>
            <p:cNvPr id="994" name="Line 606"/>
            <p:cNvSpPr/>
            <p:nvPr/>
          </p:nvSpPr>
          <p:spPr>
            <a:xfrm>
              <a:off x="8332200" y="5502960"/>
              <a:ext cx="2520" cy="1177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5" name="Line 607"/>
            <p:cNvSpPr/>
            <p:nvPr/>
          </p:nvSpPr>
          <p:spPr>
            <a:xfrm flipV="1">
              <a:off x="8277840" y="555804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6" name="Group 608"/>
          <p:cNvGrpSpPr/>
          <p:nvPr/>
        </p:nvGrpSpPr>
        <p:grpSpPr>
          <a:xfrm>
            <a:off x="8185320" y="5996520"/>
            <a:ext cx="122400" cy="117360"/>
            <a:chOff x="8185320" y="5996520"/>
            <a:chExt cx="122400" cy="117360"/>
          </a:xfrm>
        </p:grpSpPr>
        <p:sp>
          <p:nvSpPr>
            <p:cNvPr id="997" name="Line 609"/>
            <p:cNvSpPr/>
            <p:nvPr/>
          </p:nvSpPr>
          <p:spPr>
            <a:xfrm>
              <a:off x="8239680" y="5996520"/>
              <a:ext cx="2520" cy="1173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8" name="Line 610"/>
            <p:cNvSpPr/>
            <p:nvPr/>
          </p:nvSpPr>
          <p:spPr>
            <a:xfrm flipV="1">
              <a:off x="8185320" y="605160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99" name="Group 611"/>
          <p:cNvGrpSpPr/>
          <p:nvPr/>
        </p:nvGrpSpPr>
        <p:grpSpPr>
          <a:xfrm>
            <a:off x="7971480" y="6055560"/>
            <a:ext cx="123840" cy="115920"/>
            <a:chOff x="7971480" y="6055560"/>
            <a:chExt cx="123840" cy="115920"/>
          </a:xfrm>
        </p:grpSpPr>
        <p:sp>
          <p:nvSpPr>
            <p:cNvPr id="1000" name="Line 612"/>
            <p:cNvSpPr/>
            <p:nvPr/>
          </p:nvSpPr>
          <p:spPr>
            <a:xfrm>
              <a:off x="8026560" y="605556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Line 613"/>
            <p:cNvSpPr/>
            <p:nvPr/>
          </p:nvSpPr>
          <p:spPr>
            <a:xfrm flipV="1">
              <a:off x="7971480" y="61099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2" name="Group 614"/>
          <p:cNvGrpSpPr/>
          <p:nvPr/>
        </p:nvGrpSpPr>
        <p:grpSpPr>
          <a:xfrm>
            <a:off x="7879320" y="5502960"/>
            <a:ext cx="122400" cy="117720"/>
            <a:chOff x="7879320" y="5502960"/>
            <a:chExt cx="122400" cy="117720"/>
          </a:xfrm>
        </p:grpSpPr>
        <p:sp>
          <p:nvSpPr>
            <p:cNvPr id="1003" name="Line 615"/>
            <p:cNvSpPr/>
            <p:nvPr/>
          </p:nvSpPr>
          <p:spPr>
            <a:xfrm>
              <a:off x="7933680" y="5502960"/>
              <a:ext cx="2520" cy="1177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4" name="Line 616"/>
            <p:cNvSpPr/>
            <p:nvPr/>
          </p:nvSpPr>
          <p:spPr>
            <a:xfrm flipV="1">
              <a:off x="7879320" y="555804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05" name="Group 617"/>
          <p:cNvGrpSpPr/>
          <p:nvPr/>
        </p:nvGrpSpPr>
        <p:grpSpPr>
          <a:xfrm>
            <a:off x="7909560" y="5764320"/>
            <a:ext cx="122400" cy="115920"/>
            <a:chOff x="7909560" y="5764320"/>
            <a:chExt cx="122400" cy="115920"/>
          </a:xfrm>
        </p:grpSpPr>
        <p:sp>
          <p:nvSpPr>
            <p:cNvPr id="1006" name="Line 618"/>
            <p:cNvSpPr/>
            <p:nvPr/>
          </p:nvSpPr>
          <p:spPr>
            <a:xfrm>
              <a:off x="7963920" y="576432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7" name="Line 619"/>
            <p:cNvSpPr/>
            <p:nvPr/>
          </p:nvSpPr>
          <p:spPr>
            <a:xfrm flipV="1">
              <a:off x="7909560" y="581868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8" name="CustomShape 620"/>
          <p:cNvSpPr/>
          <p:nvPr/>
        </p:nvSpPr>
        <p:spPr>
          <a:xfrm rot="5400000">
            <a:off x="6600240" y="5437800"/>
            <a:ext cx="108720" cy="2388600"/>
          </a:xfrm>
          <a:custGeom>
            <a:avLst/>
            <a:gdLst/>
            <a:ahLst/>
            <a:rect l="l" t="t" r="r" b="b"/>
            <a:pathLst>
              <a:path w="306" h="6639">
                <a:moveTo>
                  <a:pt x="0" y="0"/>
                </a:moveTo>
                <a:cubicBezTo>
                  <a:pt x="76" y="0"/>
                  <a:pt x="152" y="276"/>
                  <a:pt x="152" y="553"/>
                </a:cubicBezTo>
                <a:lnTo>
                  <a:pt x="152" y="2765"/>
                </a:lnTo>
                <a:cubicBezTo>
                  <a:pt x="152" y="3042"/>
                  <a:pt x="228" y="3319"/>
                  <a:pt x="305" y="3319"/>
                </a:cubicBezTo>
                <a:cubicBezTo>
                  <a:pt x="228" y="3319"/>
                  <a:pt x="152" y="3595"/>
                  <a:pt x="152" y="3872"/>
                </a:cubicBezTo>
                <a:lnTo>
                  <a:pt x="152" y="6084"/>
                </a:lnTo>
                <a:cubicBezTo>
                  <a:pt x="152" y="6361"/>
                  <a:pt x="76" y="6638"/>
                  <a:pt x="0" y="6638"/>
                </a:cubicBezTo>
              </a:path>
            </a:pathLst>
          </a:cu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621"/>
          <p:cNvSpPr/>
          <p:nvPr/>
        </p:nvSpPr>
        <p:spPr>
          <a:xfrm>
            <a:off x="5072760" y="4872960"/>
            <a:ext cx="124560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2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-type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10" name="CustomShape 622"/>
          <p:cNvSpPr/>
          <p:nvPr/>
        </p:nvSpPr>
        <p:spPr>
          <a:xfrm>
            <a:off x="7011000" y="4872960"/>
            <a:ext cx="124380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280">
              <a:lnSpc>
                <a:spcPct val="100000"/>
              </a:lnSpc>
              <a:spcBef>
                <a:spcPts val="15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-type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11" name="Line 623"/>
          <p:cNvSpPr/>
          <p:nvPr/>
        </p:nvSpPr>
        <p:spPr>
          <a:xfrm>
            <a:off x="6655320" y="4685400"/>
            <a:ext cx="360" cy="179640"/>
          </a:xfrm>
          <a:prstGeom prst="line">
            <a:avLst/>
          </a:prstGeom>
          <a:ln w="158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Line 624"/>
          <p:cNvSpPr/>
          <p:nvPr/>
        </p:nvSpPr>
        <p:spPr>
          <a:xfrm>
            <a:off x="6593400" y="4574520"/>
            <a:ext cx="360" cy="406440"/>
          </a:xfrm>
          <a:prstGeom prst="line">
            <a:avLst/>
          </a:prstGeom>
          <a:ln w="316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625"/>
          <p:cNvSpPr/>
          <p:nvPr/>
        </p:nvSpPr>
        <p:spPr>
          <a:xfrm>
            <a:off x="4367880" y="4487040"/>
            <a:ext cx="2224800" cy="1267560"/>
          </a:xfrm>
          <a:custGeom>
            <a:avLst/>
            <a:gdLst/>
            <a:ahLst/>
            <a:rect l="l" t="t" r="r" b="b"/>
            <a:pathLst>
              <a:path w="1744" h="1048">
                <a:moveTo>
                  <a:pt x="1744" y="216"/>
                </a:moveTo>
                <a:cubicBezTo>
                  <a:pt x="1436" y="232"/>
                  <a:pt x="1128" y="248"/>
                  <a:pt x="928" y="216"/>
                </a:cubicBezTo>
                <a:cubicBezTo>
                  <a:pt x="728" y="184"/>
                  <a:pt x="664" y="0"/>
                  <a:pt x="544" y="24"/>
                </a:cubicBezTo>
                <a:cubicBezTo>
                  <a:pt x="424" y="48"/>
                  <a:pt x="280" y="272"/>
                  <a:pt x="208" y="360"/>
                </a:cubicBezTo>
                <a:cubicBezTo>
                  <a:pt x="136" y="448"/>
                  <a:pt x="120" y="504"/>
                  <a:pt x="112" y="552"/>
                </a:cubicBezTo>
                <a:cubicBezTo>
                  <a:pt x="104" y="600"/>
                  <a:pt x="144" y="616"/>
                  <a:pt x="160" y="648"/>
                </a:cubicBezTo>
                <a:cubicBezTo>
                  <a:pt x="176" y="680"/>
                  <a:pt x="224" y="712"/>
                  <a:pt x="208" y="744"/>
                </a:cubicBezTo>
                <a:cubicBezTo>
                  <a:pt x="192" y="776"/>
                  <a:pt x="96" y="808"/>
                  <a:pt x="64" y="840"/>
                </a:cubicBezTo>
                <a:cubicBezTo>
                  <a:pt x="32" y="872"/>
                  <a:pt x="0" y="904"/>
                  <a:pt x="16" y="936"/>
                </a:cubicBezTo>
                <a:cubicBezTo>
                  <a:pt x="32" y="968"/>
                  <a:pt x="112" y="1016"/>
                  <a:pt x="160" y="1032"/>
                </a:cubicBezTo>
                <a:cubicBezTo>
                  <a:pt x="208" y="1048"/>
                  <a:pt x="256" y="1040"/>
                  <a:pt x="304" y="1032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626"/>
          <p:cNvSpPr/>
          <p:nvPr/>
        </p:nvSpPr>
        <p:spPr>
          <a:xfrm>
            <a:off x="6655320" y="4574520"/>
            <a:ext cx="2407680" cy="1286640"/>
          </a:xfrm>
          <a:custGeom>
            <a:avLst/>
            <a:gdLst/>
            <a:ahLst/>
            <a:rect l="l" t="t" r="r" b="b"/>
            <a:pathLst>
              <a:path w="1888" h="1064">
                <a:moveTo>
                  <a:pt x="0" y="144"/>
                </a:moveTo>
                <a:cubicBezTo>
                  <a:pt x="376" y="148"/>
                  <a:pt x="752" y="152"/>
                  <a:pt x="960" y="144"/>
                </a:cubicBezTo>
                <a:cubicBezTo>
                  <a:pt x="1168" y="136"/>
                  <a:pt x="1168" y="120"/>
                  <a:pt x="1248" y="96"/>
                </a:cubicBezTo>
                <a:cubicBezTo>
                  <a:pt x="1328" y="72"/>
                  <a:pt x="1384" y="0"/>
                  <a:pt x="1440" y="0"/>
                </a:cubicBezTo>
                <a:cubicBezTo>
                  <a:pt x="1496" y="0"/>
                  <a:pt x="1560" y="40"/>
                  <a:pt x="1584" y="96"/>
                </a:cubicBezTo>
                <a:cubicBezTo>
                  <a:pt x="1608" y="152"/>
                  <a:pt x="1576" y="280"/>
                  <a:pt x="1584" y="336"/>
                </a:cubicBezTo>
                <a:cubicBezTo>
                  <a:pt x="1592" y="392"/>
                  <a:pt x="1592" y="416"/>
                  <a:pt x="1632" y="432"/>
                </a:cubicBezTo>
                <a:cubicBezTo>
                  <a:pt x="1672" y="448"/>
                  <a:pt x="1784" y="392"/>
                  <a:pt x="1824" y="432"/>
                </a:cubicBezTo>
                <a:cubicBezTo>
                  <a:pt x="1864" y="472"/>
                  <a:pt x="1888" y="608"/>
                  <a:pt x="1872" y="672"/>
                </a:cubicBezTo>
                <a:cubicBezTo>
                  <a:pt x="1856" y="736"/>
                  <a:pt x="1768" y="784"/>
                  <a:pt x="1728" y="816"/>
                </a:cubicBezTo>
                <a:cubicBezTo>
                  <a:pt x="1688" y="848"/>
                  <a:pt x="1656" y="840"/>
                  <a:pt x="1632" y="864"/>
                </a:cubicBezTo>
                <a:cubicBezTo>
                  <a:pt x="1608" y="888"/>
                  <a:pt x="1600" y="928"/>
                  <a:pt x="1584" y="960"/>
                </a:cubicBezTo>
                <a:cubicBezTo>
                  <a:pt x="1568" y="992"/>
                  <a:pt x="1552" y="1048"/>
                  <a:pt x="1536" y="1056"/>
                </a:cubicBezTo>
                <a:cubicBezTo>
                  <a:pt x="1520" y="1064"/>
                  <a:pt x="1496" y="1016"/>
                  <a:pt x="1488" y="1008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Line 627"/>
          <p:cNvSpPr/>
          <p:nvPr/>
        </p:nvSpPr>
        <p:spPr>
          <a:xfrm>
            <a:off x="6715800" y="469044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16" name="Group 628"/>
          <p:cNvGrpSpPr/>
          <p:nvPr/>
        </p:nvGrpSpPr>
        <p:grpSpPr>
          <a:xfrm>
            <a:off x="6409440" y="4631400"/>
            <a:ext cx="122040" cy="117720"/>
            <a:chOff x="6409440" y="4631400"/>
            <a:chExt cx="122040" cy="117720"/>
          </a:xfrm>
        </p:grpSpPr>
        <p:sp>
          <p:nvSpPr>
            <p:cNvPr id="1017" name="Line 629"/>
            <p:cNvSpPr/>
            <p:nvPr/>
          </p:nvSpPr>
          <p:spPr>
            <a:xfrm>
              <a:off x="6463800" y="4631400"/>
              <a:ext cx="2520" cy="1177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Line 630"/>
            <p:cNvSpPr/>
            <p:nvPr/>
          </p:nvSpPr>
          <p:spPr>
            <a:xfrm flipV="1">
              <a:off x="6409440" y="468648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19" name="Group 631"/>
          <p:cNvGrpSpPr/>
          <p:nvPr/>
        </p:nvGrpSpPr>
        <p:grpSpPr>
          <a:xfrm>
            <a:off x="5485320" y="6462000"/>
            <a:ext cx="123840" cy="115920"/>
            <a:chOff x="5485320" y="6462000"/>
            <a:chExt cx="123840" cy="115920"/>
          </a:xfrm>
        </p:grpSpPr>
        <p:sp>
          <p:nvSpPr>
            <p:cNvPr id="1020" name="Line 632"/>
            <p:cNvSpPr/>
            <p:nvPr/>
          </p:nvSpPr>
          <p:spPr>
            <a:xfrm>
              <a:off x="5540400" y="646200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Line 633"/>
            <p:cNvSpPr/>
            <p:nvPr/>
          </p:nvSpPr>
          <p:spPr>
            <a:xfrm flipV="1">
              <a:off x="5485320" y="651636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2" name="Group 634"/>
          <p:cNvGrpSpPr/>
          <p:nvPr/>
        </p:nvGrpSpPr>
        <p:grpSpPr>
          <a:xfrm>
            <a:off x="5609160" y="6458760"/>
            <a:ext cx="122400" cy="115920"/>
            <a:chOff x="5609160" y="6458760"/>
            <a:chExt cx="122400" cy="115920"/>
          </a:xfrm>
        </p:grpSpPr>
        <p:sp>
          <p:nvSpPr>
            <p:cNvPr id="1023" name="Line 635"/>
            <p:cNvSpPr/>
            <p:nvPr/>
          </p:nvSpPr>
          <p:spPr>
            <a:xfrm>
              <a:off x="5663520" y="645876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Line 636"/>
            <p:cNvSpPr/>
            <p:nvPr/>
          </p:nvSpPr>
          <p:spPr>
            <a:xfrm flipV="1">
              <a:off x="5609160" y="651312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5" name="Group 637"/>
          <p:cNvGrpSpPr/>
          <p:nvPr/>
        </p:nvGrpSpPr>
        <p:grpSpPr>
          <a:xfrm>
            <a:off x="5765760" y="6435720"/>
            <a:ext cx="122400" cy="115920"/>
            <a:chOff x="5765760" y="6435720"/>
            <a:chExt cx="122400" cy="115920"/>
          </a:xfrm>
        </p:grpSpPr>
        <p:sp>
          <p:nvSpPr>
            <p:cNvPr id="1026" name="Line 638"/>
            <p:cNvSpPr/>
            <p:nvPr/>
          </p:nvSpPr>
          <p:spPr>
            <a:xfrm>
              <a:off x="5820120" y="643572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7" name="Line 639"/>
            <p:cNvSpPr/>
            <p:nvPr/>
          </p:nvSpPr>
          <p:spPr>
            <a:xfrm flipV="1">
              <a:off x="5765760" y="6490080"/>
              <a:ext cx="12240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8" name="Group 640"/>
          <p:cNvGrpSpPr/>
          <p:nvPr/>
        </p:nvGrpSpPr>
        <p:grpSpPr>
          <a:xfrm>
            <a:off x="5918760" y="6438240"/>
            <a:ext cx="123840" cy="115920"/>
            <a:chOff x="5918760" y="6438240"/>
            <a:chExt cx="123840" cy="115920"/>
          </a:xfrm>
        </p:grpSpPr>
        <p:sp>
          <p:nvSpPr>
            <p:cNvPr id="1029" name="Line 641"/>
            <p:cNvSpPr/>
            <p:nvPr/>
          </p:nvSpPr>
          <p:spPr>
            <a:xfrm>
              <a:off x="5973840" y="643824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Line 642"/>
            <p:cNvSpPr/>
            <p:nvPr/>
          </p:nvSpPr>
          <p:spPr>
            <a:xfrm flipV="1">
              <a:off x="5918760" y="649260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1" name="Group 643"/>
          <p:cNvGrpSpPr/>
          <p:nvPr/>
        </p:nvGrpSpPr>
        <p:grpSpPr>
          <a:xfrm>
            <a:off x="6103080" y="6442920"/>
            <a:ext cx="122040" cy="115920"/>
            <a:chOff x="6103080" y="6442920"/>
            <a:chExt cx="122040" cy="115920"/>
          </a:xfrm>
        </p:grpSpPr>
        <p:sp>
          <p:nvSpPr>
            <p:cNvPr id="1032" name="Line 644"/>
            <p:cNvSpPr/>
            <p:nvPr/>
          </p:nvSpPr>
          <p:spPr>
            <a:xfrm>
              <a:off x="6157440" y="644292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Line 645"/>
            <p:cNvSpPr/>
            <p:nvPr/>
          </p:nvSpPr>
          <p:spPr>
            <a:xfrm flipV="1">
              <a:off x="6103080" y="649728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4" name="Group 646"/>
          <p:cNvGrpSpPr/>
          <p:nvPr/>
        </p:nvGrpSpPr>
        <p:grpSpPr>
          <a:xfrm>
            <a:off x="6287040" y="6444360"/>
            <a:ext cx="123840" cy="115920"/>
            <a:chOff x="6287040" y="6444360"/>
            <a:chExt cx="123840" cy="115920"/>
          </a:xfrm>
        </p:grpSpPr>
        <p:sp>
          <p:nvSpPr>
            <p:cNvPr id="1035" name="Line 647"/>
            <p:cNvSpPr/>
            <p:nvPr/>
          </p:nvSpPr>
          <p:spPr>
            <a:xfrm>
              <a:off x="6342120" y="6444360"/>
              <a:ext cx="2520" cy="11592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Line 648"/>
            <p:cNvSpPr/>
            <p:nvPr/>
          </p:nvSpPr>
          <p:spPr>
            <a:xfrm flipV="1">
              <a:off x="6287040" y="6498720"/>
              <a:ext cx="1238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37" name="Group 649"/>
          <p:cNvGrpSpPr/>
          <p:nvPr/>
        </p:nvGrpSpPr>
        <p:grpSpPr>
          <a:xfrm>
            <a:off x="6458760" y="6449400"/>
            <a:ext cx="122040" cy="115560"/>
            <a:chOff x="6458760" y="6449400"/>
            <a:chExt cx="122040" cy="115560"/>
          </a:xfrm>
        </p:grpSpPr>
        <p:sp>
          <p:nvSpPr>
            <p:cNvPr id="1038" name="Line 650"/>
            <p:cNvSpPr/>
            <p:nvPr/>
          </p:nvSpPr>
          <p:spPr>
            <a:xfrm>
              <a:off x="6513120" y="6449400"/>
              <a:ext cx="2520" cy="11556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Line 651"/>
            <p:cNvSpPr/>
            <p:nvPr/>
          </p:nvSpPr>
          <p:spPr>
            <a:xfrm flipV="1">
              <a:off x="6458760" y="6503400"/>
              <a:ext cx="122040" cy="1800"/>
            </a:xfrm>
            <a:prstGeom prst="line">
              <a:avLst/>
            </a:prstGeom>
            <a:ln w="255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0" name="Line 652"/>
          <p:cNvSpPr/>
          <p:nvPr/>
        </p:nvSpPr>
        <p:spPr>
          <a:xfrm>
            <a:off x="6761880" y="651132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Line 653"/>
          <p:cNvSpPr/>
          <p:nvPr/>
        </p:nvSpPr>
        <p:spPr>
          <a:xfrm>
            <a:off x="6930000" y="651924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Line 654"/>
          <p:cNvSpPr/>
          <p:nvPr/>
        </p:nvSpPr>
        <p:spPr>
          <a:xfrm>
            <a:off x="7098480" y="6527160"/>
            <a:ext cx="903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Line 655"/>
          <p:cNvSpPr/>
          <p:nvPr/>
        </p:nvSpPr>
        <p:spPr>
          <a:xfrm>
            <a:off x="7266600" y="6520680"/>
            <a:ext cx="9216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Line 656"/>
          <p:cNvSpPr/>
          <p:nvPr/>
        </p:nvSpPr>
        <p:spPr>
          <a:xfrm>
            <a:off x="7420680" y="6525360"/>
            <a:ext cx="9216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Line 657"/>
          <p:cNvSpPr/>
          <p:nvPr/>
        </p:nvSpPr>
        <p:spPr>
          <a:xfrm>
            <a:off x="7542720" y="6522120"/>
            <a:ext cx="90720" cy="180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Line 658"/>
          <p:cNvSpPr/>
          <p:nvPr/>
        </p:nvSpPr>
        <p:spPr>
          <a:xfrm>
            <a:off x="7725600" y="6523920"/>
            <a:ext cx="91800" cy="144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659"/>
          <p:cNvSpPr/>
          <p:nvPr/>
        </p:nvSpPr>
        <p:spPr>
          <a:xfrm>
            <a:off x="6173280" y="4166280"/>
            <a:ext cx="838080" cy="43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6800" bIns="46800">
            <a:sp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es-ES" sz="20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bias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1048" name="CustomShape 660"/>
          <p:cNvSpPr/>
          <p:nvPr/>
        </p:nvSpPr>
        <p:spPr>
          <a:xfrm>
            <a:off x="142560" y="4093560"/>
            <a:ext cx="4608720" cy="97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depletion zone acts as a particle detector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49" name="CustomShape 661"/>
          <p:cNvSpPr/>
          <p:nvPr/>
        </p:nvSpPr>
        <p:spPr>
          <a:xfrm>
            <a:off x="121680" y="4547160"/>
            <a:ext cx="4608720" cy="97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carriers created by a crossing particle will produce a detectable current due to the electric field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CustomShape 1"/>
          <p:cNvSpPr/>
          <p:nvPr/>
        </p:nvSpPr>
        <p:spPr>
          <a:xfrm>
            <a:off x="-5760" y="77760"/>
            <a:ext cx="785232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photo-detection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1" name="CustomShape 2"/>
          <p:cNvSpPr/>
          <p:nvPr/>
        </p:nvSpPr>
        <p:spPr>
          <a:xfrm>
            <a:off x="108000" y="677880"/>
            <a:ext cx="9232200" cy="50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can produced light through several mechanisms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Bremstrahlung (combined with pair production) → scintillators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Cherenkov light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Transition radiation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light produced is collected with photomultipliers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Photo-multiplier tubes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Semi-conductor based (photo-diodes)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52" name="Picture 40" descr=""/>
          <p:cNvPicPr/>
          <p:nvPr/>
        </p:nvPicPr>
        <p:blipFill>
          <a:blip r:embed="rId1"/>
          <a:srcRect l="7396" t="6937" r="9862" b="10406"/>
          <a:stretch/>
        </p:blipFill>
        <p:spPr>
          <a:xfrm>
            <a:off x="576000" y="3748320"/>
            <a:ext cx="1870200" cy="2658240"/>
          </a:xfrm>
          <a:prstGeom prst="rect">
            <a:avLst/>
          </a:prstGeom>
          <a:ln>
            <a:noFill/>
          </a:ln>
        </p:spPr>
      </p:pic>
      <p:pic>
        <p:nvPicPr>
          <p:cNvPr id="1053" name="Picture 45" descr=""/>
          <p:cNvPicPr/>
          <p:nvPr/>
        </p:nvPicPr>
        <p:blipFill>
          <a:blip r:embed="rId2">
            <a:lum bright="10000"/>
          </a:blip>
          <a:stretch/>
        </p:blipFill>
        <p:spPr>
          <a:xfrm>
            <a:off x="3060000" y="3961080"/>
            <a:ext cx="3013560" cy="2409480"/>
          </a:xfrm>
          <a:prstGeom prst="rect">
            <a:avLst/>
          </a:prstGeom>
          <a:ln>
            <a:noFill/>
          </a:ln>
        </p:spPr>
      </p:pic>
      <p:pic>
        <p:nvPicPr>
          <p:cNvPr id="1054" name="Picture 47" descr=""/>
          <p:cNvPicPr/>
          <p:nvPr/>
        </p:nvPicPr>
        <p:blipFill>
          <a:blip r:embed="rId3"/>
          <a:stretch/>
        </p:blipFill>
        <p:spPr>
          <a:xfrm>
            <a:off x="6052320" y="3947760"/>
            <a:ext cx="2875680" cy="2228400"/>
          </a:xfrm>
          <a:prstGeom prst="rect">
            <a:avLst/>
          </a:prstGeom>
          <a:ln>
            <a:noFill/>
          </a:ln>
        </p:spPr>
      </p:pic>
      <p:pic>
        <p:nvPicPr>
          <p:cNvPr id="1055" name="" descr=""/>
          <p:cNvPicPr/>
          <p:nvPr/>
        </p:nvPicPr>
        <p:blipFill>
          <a:blip r:embed="rId4"/>
          <a:stretch/>
        </p:blipFill>
        <p:spPr>
          <a:xfrm>
            <a:off x="5508000" y="1764000"/>
            <a:ext cx="3382560" cy="219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CustomShape 1"/>
          <p:cNvSpPr/>
          <p:nvPr/>
        </p:nvSpPr>
        <p:spPr>
          <a:xfrm>
            <a:off x="-5760" y="77760"/>
            <a:ext cx="56930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scintillator crystals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7" name="CustomShape 2"/>
          <p:cNvSpPr/>
          <p:nvPr/>
        </p:nvSpPr>
        <p:spPr>
          <a:xfrm>
            <a:off x="108000" y="677880"/>
            <a:ext cx="9232200" cy="50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crossing dense materials produce photons via Bremsstrahlung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High energy photons crossing dense materials create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pairs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dense crystal scintillators this process occurrs in a sort of chain reaction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Producing a so-called electromagnetic shower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stops when the energy of the photons is &lt; 2m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crystals conduct the light towards the photomultiplier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modern detectors photomultiplier are based on avalanche photodiodes technology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58" name="Picture 2" descr=""/>
          <p:cNvPicPr/>
          <p:nvPr/>
        </p:nvPicPr>
        <p:blipFill>
          <a:blip r:embed="rId1"/>
          <a:srcRect l="0" t="0" r="0" b="9798"/>
          <a:stretch/>
        </p:blipFill>
        <p:spPr>
          <a:xfrm>
            <a:off x="5904000" y="2088000"/>
            <a:ext cx="2735280" cy="1419120"/>
          </a:xfrm>
          <a:prstGeom prst="rect">
            <a:avLst/>
          </a:prstGeom>
          <a:ln>
            <a:noFill/>
          </a:ln>
        </p:spPr>
      </p:pic>
      <p:pic>
        <p:nvPicPr>
          <p:cNvPr id="1059" name="Picture 1104" descr=""/>
          <p:cNvPicPr/>
          <p:nvPr/>
        </p:nvPicPr>
        <p:blipFill>
          <a:blip r:embed="rId2"/>
          <a:stretch/>
        </p:blipFill>
        <p:spPr>
          <a:xfrm>
            <a:off x="5400000" y="3835440"/>
            <a:ext cx="3669480" cy="2715840"/>
          </a:xfrm>
          <a:prstGeom prst="rect">
            <a:avLst/>
          </a:prstGeom>
          <a:ln>
            <a:noFill/>
          </a:ln>
        </p:spPr>
      </p:pic>
      <p:sp>
        <p:nvSpPr>
          <p:cNvPr id="1060" name="CustomShape 3"/>
          <p:cNvSpPr/>
          <p:nvPr/>
        </p:nvSpPr>
        <p:spPr>
          <a:xfrm>
            <a:off x="576000" y="3946680"/>
            <a:ext cx="4247280" cy="20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280">
              <a:lnSpc>
                <a:spcPct val="100000"/>
              </a:lnSpc>
              <a:spcBef>
                <a:spcPts val="11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CMS ECAL: 80,000 PbWO</a:t>
            </a:r>
            <a:r>
              <a:rPr b="1" lang="es-ES" sz="1800" spc="-1" strike="noStrike" baseline="-30000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crystals </a:t>
            </a:r>
            <a:endParaRPr b="0" lang="es-E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112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Avalanche photodiodes measure scintillation light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23"/>
              </a:spcBef>
            </a:pP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061" name="Formula 4"/>
              <p:cNvSpPr txBox="1"/>
              <p:nvPr/>
            </p:nvSpPr>
            <p:spPr>
              <a:xfrm>
                <a:off x="1065960" y="5256000"/>
                <a:ext cx="3325320" cy="731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rPr>
                        <m:lit/>
                        <m:nor/>
                      </m:rPr>
                      <m:t xml:space="preserve">  </m:t>
                    </m:r>
                    <m:f>
                      <m:num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E</m:t>
                            </m:r>
                          </m:e>
                        </m:d>
                      </m:num>
                      <m:den>
                        <m:r>
                          <m:t xml:space="preserve">E</m:t>
                        </m:r>
                      </m:den>
                    </m:f>
                    <m:r>
                      <m:t xml:space="preserve">≈</m:t>
                    </m:r>
                    <m:f>
                      <m:num>
                        <m:r>
                          <m:t xml:space="preserve">2</m:t>
                        </m:r>
                        <m:r>
                          <m:rPr>
                            <m:lit/>
                            <m:nor/>
                          </m:rPr>
                          <m:t xml:space="preserve">.</m:t>
                        </m:r>
                        <m:r>
                          <m:t xml:space="preserve">7</m:t>
                        </m:r>
                        <m:r>
                          <m:rPr>
                            <m:lit/>
                            <m:nor/>
                          </m:rPr>
                          <m:t xml:space="preserve">%</m:t>
                        </m:r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E</m:t>
                            </m:r>
                          </m:e>
                        </m:rad>
                      </m:den>
                    </m:f>
                    <m:r>
                      <m:t xml:space="preserve">⊕</m:t>
                    </m:r>
                    <m:f>
                      <m:num>
                        <m:r>
                          <m:t xml:space="preserve">0</m:t>
                        </m:r>
                        <m:r>
                          <m:rPr>
                            <m:lit/>
                            <m:nor/>
                          </m:rPr>
                          <m:t xml:space="preserve">.</m:t>
                        </m:r>
                        <m:r>
                          <m:t xml:space="preserve">2</m:t>
                        </m:r>
                      </m:num>
                      <m:den>
                        <m:r>
                          <m:t xml:space="preserve">E</m:t>
                        </m:r>
                      </m:den>
                    </m:f>
                    <m:r>
                      <m:t xml:space="preserve">⊕</m:t>
                    </m:r>
                    <m:r>
                      <m:t xml:space="preserve">0</m:t>
                    </m:r>
                    <m:r>
                      <m:rPr>
                        <m:lit/>
                        <m:nor/>
                      </m:rPr>
                      <m:t xml:space="preserve">.</m:t>
                    </m:r>
                    <m:r>
                      <m:rPr>
                        <m:lit/>
                        <m:nor/>
                      </m:rPr>
                      <m:t xml:space="preserve">55</m:t>
                    </m:r>
                    <m:r>
                      <m:rPr>
                        <m:lit/>
                        <m:nor/>
                      </m:rPr>
                      <m:t xml:space="preserve">%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ustomShape 1"/>
          <p:cNvSpPr/>
          <p:nvPr/>
        </p:nvSpPr>
        <p:spPr>
          <a:xfrm>
            <a:off x="-5760" y="77760"/>
            <a:ext cx="49730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Large Particle Detectors (I)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63" name="CustomShape 2"/>
          <p:cNvSpPr/>
          <p:nvPr/>
        </p:nvSpPr>
        <p:spPr>
          <a:xfrm>
            <a:off x="108000" y="677880"/>
            <a:ext cx="9232200" cy="50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Modern detectors use several technologies to detect different kinds of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4" name="" descr=""/>
          <p:cNvPicPr/>
          <p:nvPr/>
        </p:nvPicPr>
        <p:blipFill>
          <a:blip r:embed="rId1"/>
          <a:stretch/>
        </p:blipFill>
        <p:spPr>
          <a:xfrm>
            <a:off x="396000" y="1478520"/>
            <a:ext cx="8481240" cy="474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CustomShape 1"/>
          <p:cNvSpPr/>
          <p:nvPr/>
        </p:nvSpPr>
        <p:spPr>
          <a:xfrm>
            <a:off x="-5760" y="77760"/>
            <a:ext cx="49730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Large Particle Detectors (II) 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066" name="" descr=""/>
          <p:cNvPicPr/>
          <p:nvPr/>
        </p:nvPicPr>
        <p:blipFill>
          <a:blip r:embed="rId1"/>
          <a:stretch/>
        </p:blipFill>
        <p:spPr>
          <a:xfrm>
            <a:off x="353880" y="824760"/>
            <a:ext cx="8393400" cy="561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CustomShape 1"/>
          <p:cNvSpPr/>
          <p:nvPr/>
        </p:nvSpPr>
        <p:spPr>
          <a:xfrm>
            <a:off x="-113760" y="77760"/>
            <a:ext cx="88970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Large Particle Detectors: momentum measurement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68" name="CustomShape 2"/>
          <p:cNvSpPr/>
          <p:nvPr/>
        </p:nvSpPr>
        <p:spPr>
          <a:xfrm>
            <a:off x="90720" y="770400"/>
            <a:ext cx="9232200" cy="50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momentum of charged particles in large detectors is measured using magnetic fields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Charge particles bend in a magnetic field → the more momentum the less bending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9" name="Picture 2" descr=""/>
          <p:cNvPicPr/>
          <p:nvPr/>
        </p:nvPicPr>
        <p:blipFill>
          <a:blip r:embed="rId1"/>
          <a:stretch/>
        </p:blipFill>
        <p:spPr>
          <a:xfrm>
            <a:off x="396000" y="1875960"/>
            <a:ext cx="4175280" cy="4459320"/>
          </a:xfrm>
          <a:prstGeom prst="rect">
            <a:avLst/>
          </a:prstGeom>
          <a:ln>
            <a:noFill/>
          </a:ln>
        </p:spPr>
      </p:pic>
      <p:pic>
        <p:nvPicPr>
          <p:cNvPr id="1070" name="" descr=""/>
          <p:cNvPicPr/>
          <p:nvPr/>
        </p:nvPicPr>
        <p:blipFill>
          <a:blip r:embed="rId2"/>
          <a:stretch/>
        </p:blipFill>
        <p:spPr>
          <a:xfrm>
            <a:off x="4721760" y="1705680"/>
            <a:ext cx="3455280" cy="473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CustomShape 1"/>
          <p:cNvSpPr/>
          <p:nvPr/>
        </p:nvSpPr>
        <p:spPr>
          <a:xfrm>
            <a:off x="-113760" y="77760"/>
            <a:ext cx="85370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Large Particle Detectors: particle identification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72" name="CustomShape 2"/>
          <p:cNvSpPr/>
          <p:nvPr/>
        </p:nvSpPr>
        <p:spPr>
          <a:xfrm>
            <a:off x="90720" y="770400"/>
            <a:ext cx="9232200" cy="50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Information from different sub-detectors can be mixed to identify the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73" name="" descr=""/>
          <p:cNvPicPr/>
          <p:nvPr/>
        </p:nvPicPr>
        <p:blipFill>
          <a:blip r:embed="rId1"/>
          <a:stretch/>
        </p:blipFill>
        <p:spPr>
          <a:xfrm>
            <a:off x="72360" y="1548000"/>
            <a:ext cx="9002880" cy="462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41760" y="77760"/>
            <a:ext cx="57268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Neutral particle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80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Neutral particles such as photons, neutrons, K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and others suffer different 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3" name="CustomShape 3"/>
          <p:cNvSpPr/>
          <p:nvPr/>
        </p:nvSpPr>
        <p:spPr>
          <a:xfrm>
            <a:off x="1296000" y="1476000"/>
            <a:ext cx="2661120" cy="21571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Photons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Photoelectric effect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Comptom effect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Pair production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4" name="CustomShape 4"/>
          <p:cNvSpPr/>
          <p:nvPr/>
        </p:nvSpPr>
        <p:spPr>
          <a:xfrm>
            <a:off x="1332000" y="4212360"/>
            <a:ext cx="2661120" cy="21571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High Energy 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neutral hadrons (n, K</a:t>
            </a:r>
            <a:r>
              <a:rPr b="0" lang="es-ES" sz="2000" spc="-1" strike="noStrike" baseline="33000">
                <a:solidFill>
                  <a:srgbClr val="800080"/>
                </a:solidFill>
                <a:latin typeface="Arial"/>
                <a:ea typeface="DejaVu Sans"/>
              </a:rPr>
              <a:t>0</a:t>
            </a: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)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Nuclear interactions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5" name="CustomShape 5"/>
          <p:cNvSpPr/>
          <p:nvPr/>
        </p:nvSpPr>
        <p:spPr>
          <a:xfrm>
            <a:off x="5076000" y="1476360"/>
            <a:ext cx="2661120" cy="21571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Moderate/Low energy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Scattering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Absorption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Fission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6" name="CustomShape 6"/>
          <p:cNvSpPr/>
          <p:nvPr/>
        </p:nvSpPr>
        <p:spPr>
          <a:xfrm>
            <a:off x="5112000" y="4176720"/>
            <a:ext cx="2661120" cy="21571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aa9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Neutrinos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Weak interactions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7"/>
          <p:cNvSpPr/>
          <p:nvPr/>
        </p:nvSpPr>
        <p:spPr>
          <a:xfrm>
            <a:off x="5904000" y="6334560"/>
            <a:ext cx="302328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ff0000"/>
                </a:solidFill>
                <a:latin typeface="Arial"/>
                <a:ea typeface="DejaVu Sans"/>
              </a:rPr>
              <a:t>Not covered in this lecture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41760" y="77760"/>
            <a:ext cx="39268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80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photons do not have charge they are always indirectly detected: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their interactions they produce electrons/positrons that interact with matter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Photons may be absorbed (photoelectric effect or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creation) or scattered (Compton effect)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attenuation law is introduced based on the fact that the interaction probability is constant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216000" y="2630520"/>
            <a:ext cx="3485880" cy="39186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6080400" y="2824200"/>
            <a:ext cx="2844720" cy="232092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5904000" y="5200920"/>
            <a:ext cx="3187800" cy="11682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3" name="Formula 3"/>
              <p:cNvSpPr txBox="1"/>
              <p:nvPr/>
            </p:nvSpPr>
            <p:spPr>
              <a:xfrm>
                <a:off x="3960000" y="4536000"/>
                <a:ext cx="1404000" cy="348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-41760" y="77760"/>
            <a:ext cx="644976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specific absorption length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80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Frequently instead of working with the distance we use the distance times density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quantity is more sensitive to the real amount of matter in the crossed distance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6" name="Formula 3"/>
              <p:cNvSpPr txBox="1"/>
              <p:nvPr/>
            </p:nvSpPr>
            <p:spPr>
              <a:xfrm>
                <a:off x="1656000" y="2096640"/>
                <a:ext cx="1404000" cy="348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7" name="Formula 4"/>
              <p:cNvSpPr txBox="1"/>
              <p:nvPr/>
            </p:nvSpPr>
            <p:spPr>
              <a:xfrm>
                <a:off x="3672000" y="1728000"/>
                <a:ext cx="822960" cy="287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r>
                      <m:t xml:space="preserve">'</m:t>
                    </m:r>
                    <m:r>
                      <m:t xml:space="preserve">=</m:t>
                    </m:r>
                    <m:r>
                      <m:t xml:space="preserve">x</m:t>
                    </m:r>
                    <m:r>
                      <m:t xml:space="preserve">ρ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8" name="Formula 5"/>
              <p:cNvSpPr txBox="1"/>
              <p:nvPr/>
            </p:nvSpPr>
            <p:spPr>
              <a:xfrm>
                <a:off x="3672000" y="2088360"/>
                <a:ext cx="929520" cy="287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μ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μ</m:t>
                        </m:r>
                      </m:num>
                      <m:den>
                        <m:r>
                          <m:t xml:space="preserve">ρ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9" name="Formula 6"/>
              <p:cNvSpPr txBox="1"/>
              <p:nvPr/>
            </p:nvSpPr>
            <p:spPr>
              <a:xfrm>
                <a:off x="3672000" y="2484720"/>
                <a:ext cx="1018440" cy="287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μ</m:t>
                        </m:r>
                      </m:den>
                    </m:f>
                    <m:r>
                      <m:t xml:space="preserve">'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30" name="Line 7"/>
          <p:cNvSpPr/>
          <p:nvPr/>
        </p:nvSpPr>
        <p:spPr>
          <a:xfrm>
            <a:off x="3168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Line 8"/>
          <p:cNvSpPr/>
          <p:nvPr/>
        </p:nvSpPr>
        <p:spPr>
          <a:xfrm>
            <a:off x="4824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32" name="Formula 9"/>
              <p:cNvSpPr txBox="1"/>
              <p:nvPr/>
            </p:nvSpPr>
            <p:spPr>
              <a:xfrm>
                <a:off x="5400000" y="2096640"/>
                <a:ext cx="1519920" cy="348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'</m:t>
                        </m:r>
                        <m:r>
                          <m:t xml:space="preserve">x</m:t>
                        </m:r>
                        <m:r>
                          <m:t xml:space="preserve">'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828000" y="2952000"/>
            <a:ext cx="6981120" cy="351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-41760" y="77760"/>
            <a:ext cx="39268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Photoelectric effect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5278320" y="468000"/>
            <a:ext cx="3824640" cy="604512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108000" y="2225880"/>
            <a:ext cx="5505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of the photon is transferred to the electron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is absorbed and the electron is extracted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atom gets ionized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final energy of the electron depends on the binding energy (the electron energy level in the atom)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2"/>
          <a:stretch/>
        </p:blipFill>
        <p:spPr>
          <a:xfrm>
            <a:off x="144000" y="1080000"/>
            <a:ext cx="2188080" cy="114912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2226240" y="941040"/>
            <a:ext cx="2810880" cy="121608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 rot="4200000">
            <a:off x="6019560" y="1570680"/>
            <a:ext cx="18691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40" name="CustomShape 4"/>
          <p:cNvSpPr/>
          <p:nvPr/>
        </p:nvSpPr>
        <p:spPr>
          <a:xfrm rot="3900000">
            <a:off x="6271560" y="4343400"/>
            <a:ext cx="18691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1" name="Formula 5"/>
              <p:cNvSpPr txBox="1"/>
              <p:nvPr/>
            </p:nvSpPr>
            <p:spPr>
              <a:xfrm>
                <a:off x="1725840" y="4536000"/>
                <a:ext cx="1799280" cy="313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h</m:t>
                    </m:r>
                    <m:r>
                      <m:t xml:space="preserve">ν</m:t>
                    </m:r>
                    <m:r>
                      <m:t xml:space="preserve">−</m:t>
                    </m:r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  <m:r>
                          <m:t xml:space="preserve">binding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42" name="CustomShape 6"/>
          <p:cNvSpPr/>
          <p:nvPr/>
        </p:nvSpPr>
        <p:spPr>
          <a:xfrm>
            <a:off x="82800" y="4797720"/>
            <a:ext cx="5505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Different trends at low and high energies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3" name="Formula 7"/>
              <p:cNvSpPr txBox="1"/>
              <p:nvPr/>
            </p:nvSpPr>
            <p:spPr>
              <a:xfrm>
                <a:off x="1080000" y="5760000"/>
                <a:ext cx="1178640" cy="347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Sup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  <m:sup>
                            <m:r>
                              <m:t xml:space="preserve">3.5</m:t>
                            </m:r>
                          </m:sup>
                        </m:sSub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4" name="Formula 8"/>
              <p:cNvSpPr txBox="1"/>
              <p:nvPr/>
            </p:nvSpPr>
            <p:spPr>
              <a:xfrm>
                <a:off x="2808000" y="6048000"/>
                <a:ext cx="1084320" cy="347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45" name="Line 9"/>
          <p:cNvSpPr/>
          <p:nvPr/>
        </p:nvSpPr>
        <p:spPr>
          <a:xfrm flipV="1">
            <a:off x="3895200" y="5184000"/>
            <a:ext cx="3952800" cy="100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Line 10"/>
          <p:cNvSpPr/>
          <p:nvPr/>
        </p:nvSpPr>
        <p:spPr>
          <a:xfrm flipV="1">
            <a:off x="2376000" y="4680000"/>
            <a:ext cx="4536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-41760" y="77760"/>
            <a:ext cx="75268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(After) Photoelectric effect: fluorescence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108000" y="785880"/>
            <a:ext cx="9033120" cy="237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After the emission of a photoelectron the ionized atom (molecule) is an excited state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ionized atom (molecule) returns to the ground state emiting photons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an important effect for some scintillator materials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841000" y="2076840"/>
            <a:ext cx="2976120" cy="450144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130320" y="2653200"/>
            <a:ext cx="5626800" cy="375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60488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2022-01-24T18:24:18Z</dcterms:modified>
  <cp:revision>1707</cp:revision>
  <dc:subject/>
  <dc:title>Presentación de PowerPoint</dc:title>
</cp:coreProperties>
</file>